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49"/>
  </p:notesMasterIdLst>
  <p:sldIdLst>
    <p:sldId id="256" r:id="rId2"/>
    <p:sldId id="257" r:id="rId3"/>
    <p:sldId id="258" r:id="rId4"/>
    <p:sldId id="259" r:id="rId5"/>
    <p:sldId id="260" r:id="rId6"/>
    <p:sldId id="261" r:id="rId7"/>
    <p:sldId id="264" r:id="rId8"/>
    <p:sldId id="265" r:id="rId9"/>
    <p:sldId id="266" r:id="rId10"/>
    <p:sldId id="267" r:id="rId11"/>
    <p:sldId id="268" r:id="rId12"/>
    <p:sldId id="269" r:id="rId13"/>
    <p:sldId id="270" r:id="rId14"/>
    <p:sldId id="271" r:id="rId15"/>
    <p:sldId id="293" r:id="rId16"/>
    <p:sldId id="262" r:id="rId17"/>
    <p:sldId id="299" r:id="rId18"/>
    <p:sldId id="294" r:id="rId19"/>
    <p:sldId id="304" r:id="rId20"/>
    <p:sldId id="305" r:id="rId21"/>
    <p:sldId id="300" r:id="rId22"/>
    <p:sldId id="303" r:id="rId23"/>
    <p:sldId id="272" r:id="rId24"/>
    <p:sldId id="306" r:id="rId25"/>
    <p:sldId id="307" r:id="rId26"/>
    <p:sldId id="273" r:id="rId27"/>
    <p:sldId id="295" r:id="rId28"/>
    <p:sldId id="274" r:id="rId29"/>
    <p:sldId id="275" r:id="rId30"/>
    <p:sldId id="276" r:id="rId31"/>
    <p:sldId id="289" r:id="rId32"/>
    <p:sldId id="277" r:id="rId33"/>
    <p:sldId id="278" r:id="rId34"/>
    <p:sldId id="279" r:id="rId35"/>
    <p:sldId id="280" r:id="rId36"/>
    <p:sldId id="281" r:id="rId37"/>
    <p:sldId id="282" r:id="rId38"/>
    <p:sldId id="290" r:id="rId39"/>
    <p:sldId id="291" r:id="rId40"/>
    <p:sldId id="292" r:id="rId41"/>
    <p:sldId id="283" r:id="rId42"/>
    <p:sldId id="308" r:id="rId43"/>
    <p:sldId id="284" r:id="rId44"/>
    <p:sldId id="309" r:id="rId45"/>
    <p:sldId id="285" r:id="rId46"/>
    <p:sldId id="286" r:id="rId47"/>
    <p:sldId id="287" r:id="rId48"/>
  </p:sldIdLst>
  <p:sldSz cx="9144000" cy="5143500" type="screen16x9"/>
  <p:notesSz cx="51435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EC2"/>
    <a:srgbClr val="06A2A4"/>
    <a:srgbClr val="0C7E7F"/>
    <a:srgbClr val="4A917E"/>
    <a:srgbClr val="0B68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434742-323F-49B8-ADAE-D87AAA7CC313}" v="814" dt="2026-02-23T11:45:48.861"/>
    <p1510:client id="{DE4D06E6-BB06-FD30-D48F-B842460109CE}" v="2244" dt="2026-02-24T15:03:03.0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23"/>
    <p:restoredTop sz="94699"/>
  </p:normalViewPr>
  <p:slideViewPr>
    <p:cSldViewPr snapToGrid="0" showGuides="1">
      <p:cViewPr varScale="1">
        <p:scale>
          <a:sx n="275" d="100"/>
          <a:sy n="275" d="100"/>
        </p:scale>
        <p:origin x="184" y="1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60142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22062-AFAE-D5ED-A152-F2878643A1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FC1A17-A128-3954-1101-4F574AF866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C615D0-7D0D-86A2-CB3E-152D269DD58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01F3A16-26D0-62C9-52C7-8BA86CA8596A}"/>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25618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82C18A-3725-E020-7A26-7F57F5095B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810656-B10F-A466-2EC4-33950735C7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8BE925-1753-8118-C1F0-B4A3D72FBF6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D76C41D-D869-1671-0DB8-918D0EF89E2E}"/>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20509062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62EC83-54E7-7610-1033-E722446712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407432-12B7-DFF1-F0E1-D719211245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8D7594-25C9-9DDA-CB63-3CD51F8F4BA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0AE2B6E-A5DE-6BE5-64BD-38762608F413}"/>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29479593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836E9-314A-E6D4-6B3C-B08239703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883BFB-6EB0-D1F2-D486-BDEF98084C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AC29AA-07C6-FC99-7008-344571327CE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9A229A3-D868-B7C5-82D5-C5B54B4B7C53}"/>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3523472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10410A-4412-3158-6884-66A8121F1F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01E8E1-5AA5-2C53-E5AD-FFE97F23F0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323334-DD9C-6E2A-AFF1-02AB77A8F5A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9F9474A-E377-2579-8E55-8516A014B21D}"/>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41622536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40705-72A1-1321-3F86-0487649F33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820FDB-75AA-88E8-1AF7-71434468F0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4DBAC0-1B82-D4B4-6D82-B375B7E5D85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943A009-0903-4487-301C-98F1C57FF0B7}"/>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5225995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43D4C-F8E2-F670-7224-E6A73666BF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5E9547-A612-F55D-CD52-D1351FDC63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59131F-1879-8924-EB29-5F328997D5E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1C81ACC-ADE5-D629-3744-212C3583E2B1}"/>
              </a:ext>
            </a:extLst>
          </p:cNvPr>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9760108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198BE7-71F0-4C9C-CFFE-F985B8DCFE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47E945-2624-7AF1-C6E1-4C1027C38C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906158-E9DC-EAA9-2227-CEC35CF8AD6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CC5804B-7C0D-09EA-3A31-304956B3FE97}"/>
              </a:ext>
            </a:extLst>
          </p:cNvPr>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34076669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48121-3571-C046-429B-9CA933ED4F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4C7AEF-FB5D-35E0-3023-71FF99A759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2767B8-B088-875F-C27D-171AE8E021F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574198-6583-F92F-5CC6-5759064E7FB0}"/>
              </a:ext>
            </a:extLst>
          </p:cNvPr>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4887091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165AB5-C3A2-09A7-9780-F11D63F346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078B8C-0AF4-5519-C197-490EF33729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3A6558-9AFF-651F-4055-214CFA6713F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FAFACF4-CD8A-1DFD-F208-4772339709A5}"/>
              </a:ext>
            </a:extLst>
          </p:cNvPr>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39004239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514350" y="4400550"/>
            <a:ext cx="4114800" cy="3600450"/>
          </a:xfrm>
          <a:prstGeom prst="rect">
            <a:avLst/>
          </a:prstGeom>
        </p:spPr>
        <p:txBody>
          <a:bodyPr/>
          <a:lstStyle/>
          <a:p>
            <a:endParaRPr lang="en-GB" dirty="0"/>
          </a:p>
        </p:txBody>
      </p:sp>
    </p:spTree>
    <p:extLst>
      <p:ext uri="{BB962C8B-B14F-4D97-AF65-F5344CB8AC3E}">
        <p14:creationId xmlns:p14="http://schemas.microsoft.com/office/powerpoint/2010/main" val="33401745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D6630-7BCE-4C5C-EF24-5B7DD54893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0A6427-27EF-8291-367F-F1E7F72C6995}"/>
              </a:ext>
            </a:extLst>
          </p:cNvPr>
          <p:cNvSpPr>
            <a:spLocks noGrp="1" noRot="1" noChangeAspect="1"/>
          </p:cNvSpPr>
          <p:nvPr>
            <p:ph type="sldImg"/>
          </p:nvPr>
        </p:nvSpPr>
        <p:spPr>
          <a:xfrm>
            <a:off x="-171450" y="1143000"/>
            <a:ext cx="5486400" cy="30861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342A2115-B311-2245-DC3A-3C41E048CC80}"/>
              </a:ext>
            </a:extLst>
          </p:cNvPr>
          <p:cNvSpPr>
            <a:spLocks noGrp="1"/>
          </p:cNvSpPr>
          <p:nvPr>
            <p:ph type="body" idx="1"/>
          </p:nvPr>
        </p:nvSpPr>
        <p:spPr>
          <a:xfrm>
            <a:off x="514350" y="4400550"/>
            <a:ext cx="4114800" cy="3600450"/>
          </a:xfrm>
          <a:prstGeom prst="rect">
            <a:avLst/>
          </a:prstGeom>
        </p:spPr>
        <p:txBody>
          <a:bodyPr/>
          <a:lstStyle/>
          <a:p>
            <a:endParaRPr lang="en-GB" dirty="0"/>
          </a:p>
        </p:txBody>
      </p:sp>
    </p:spTree>
    <p:extLst>
      <p:ext uri="{BB962C8B-B14F-4D97-AF65-F5344CB8AC3E}">
        <p14:creationId xmlns:p14="http://schemas.microsoft.com/office/powerpoint/2010/main" val="23693944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40568-E85C-33DB-AB9F-4F2EA9825C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A2B24F-7615-1970-5E1E-8CBA1F109A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772066-7F36-C529-5180-88ED491CE13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3E86ABA-626C-853A-5CEC-A02904354DD6}"/>
              </a:ext>
            </a:extLst>
          </p:cNvPr>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3769046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GB"/>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C764DE79-268F-4C1A-8933-263129D2AF90}" type="datetimeFigureOut">
              <a:rPr lang="en-US" dirty="0"/>
              <a:t>2/24/26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7626865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C764DE79-268F-4C1A-8933-263129D2AF90}" type="datetimeFigureOut">
              <a:rPr lang="en-US" dirty="0"/>
              <a:t>2/24/26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3732946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3"/>
            <a:ext cx="1971675" cy="4358879"/>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28650" y="273843"/>
            <a:ext cx="5800725" cy="435887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C764DE79-268F-4C1A-8933-263129D2AF90}" type="datetimeFigureOut">
              <a:rPr lang="en-US" dirty="0"/>
              <a:t>2/24/26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64125439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395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C764DE79-268F-4C1A-8933-263129D2AF90}" type="datetimeFigureOut">
              <a:rPr lang="en-US" dirty="0"/>
              <a:t>2/24/26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8445942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7" y="1282304"/>
            <a:ext cx="7886700" cy="2139553"/>
          </a:xfrm>
        </p:spPr>
        <p:txBody>
          <a:bodyPr anchor="b"/>
          <a:lstStyle>
            <a:lvl1pPr>
              <a:defRPr sz="4500"/>
            </a:lvl1pPr>
          </a:lstStyle>
          <a:p>
            <a:r>
              <a:rPr lang="en-GB"/>
              <a:t>Click to edit Master title style</a:t>
            </a:r>
            <a:endParaRPr lang="en-US"/>
          </a:p>
        </p:txBody>
      </p:sp>
      <p:sp>
        <p:nvSpPr>
          <p:cNvPr id="3" name="Text Placeholder 2"/>
          <p:cNvSpPr>
            <a:spLocks noGrp="1"/>
          </p:cNvSpPr>
          <p:nvPr>
            <p:ph type="body" idx="1"/>
          </p:nvPr>
        </p:nvSpPr>
        <p:spPr>
          <a:xfrm>
            <a:off x="623887"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2/24/26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2164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28650" y="1369218"/>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29150" y="1369218"/>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C764DE79-268F-4C1A-8933-263129D2AF90}" type="datetimeFigureOut">
              <a:rPr lang="en-US" dirty="0"/>
              <a:t>2/24/26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9460275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GB"/>
              <a:t>Click to edit Master title style</a:t>
            </a:r>
            <a:endParaRPr lang="en-US"/>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C764DE79-268F-4C1A-8933-263129D2AF90}" type="datetimeFigureOut">
              <a:rPr lang="en-US" dirty="0"/>
              <a:t>2/24/26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42042262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C764DE79-268F-4C1A-8933-263129D2AF90}" type="datetimeFigureOut">
              <a:rPr lang="en-US" dirty="0"/>
              <a:t>2/24/26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1259702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2/24/26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9109144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GB"/>
              <a:t>Click to edit Master title style</a:t>
            </a:r>
            <a:endParaRPr lang="en-US"/>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2/24/26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5184203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GB"/>
              <a:t>Click to edit Master title style</a:t>
            </a:r>
            <a:endParaRPr lang="en-US"/>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2/24/26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856767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628650" y="1369218"/>
            <a:ext cx="7886700" cy="326350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dirty="0"/>
              <a:t>2/24/26</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982116594"/>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hyperlink" Target="https://scikit-learn.org/stable/api/index.html" TargetMode="External"/><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36.sv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D3349"/>
        </a:solidFill>
        <a:effectLst/>
      </p:bgPr>
    </p:bg>
    <p:spTree>
      <p:nvGrpSpPr>
        <p:cNvPr id="1" name=""/>
        <p:cNvGrpSpPr/>
        <p:nvPr/>
      </p:nvGrpSpPr>
      <p:grpSpPr>
        <a:xfrm>
          <a:off x="0" y="0"/>
          <a:ext cx="0" cy="0"/>
          <a:chOff x="0" y="0"/>
          <a:chExt cx="0" cy="0"/>
        </a:xfrm>
      </p:grpSpPr>
      <p:sp>
        <p:nvSpPr>
          <p:cNvPr id="2" name="Shape 0"/>
          <p:cNvSpPr/>
          <p:nvPr/>
        </p:nvSpPr>
        <p:spPr>
          <a:xfrm>
            <a:off x="0" y="0"/>
            <a:ext cx="164592" cy="5143500"/>
          </a:xfrm>
          <a:prstGeom prst="rect">
            <a:avLst/>
          </a:prstGeom>
          <a:solidFill>
            <a:srgbClr val="2EC4B6"/>
          </a:solidFill>
          <a:ln w="12700">
            <a:solidFill>
              <a:srgbClr val="2EC4B6"/>
            </a:solidFill>
            <a:prstDash val="solid"/>
          </a:ln>
        </p:spPr>
        <p:txBody>
          <a:bodyPr/>
          <a:lstStyle/>
          <a:p>
            <a:endParaRPr lang="en-GB"/>
          </a:p>
        </p:txBody>
      </p:sp>
      <p:sp>
        <p:nvSpPr>
          <p:cNvPr id="3" name="Shape 1"/>
          <p:cNvSpPr/>
          <p:nvPr/>
        </p:nvSpPr>
        <p:spPr>
          <a:xfrm>
            <a:off x="0" y="4114800"/>
            <a:ext cx="9144000" cy="1028700"/>
          </a:xfrm>
          <a:prstGeom prst="rect">
            <a:avLst/>
          </a:prstGeom>
          <a:solidFill>
            <a:srgbClr val="0A7373"/>
          </a:solidFill>
          <a:ln w="12700">
            <a:solidFill>
              <a:srgbClr val="0A7373"/>
            </a:solidFill>
            <a:prstDash val="solid"/>
          </a:ln>
        </p:spPr>
        <p:txBody>
          <a:bodyPr/>
          <a:lstStyle/>
          <a:p>
            <a:endParaRPr lang="en-GB"/>
          </a:p>
        </p:txBody>
      </p:sp>
      <p:sp>
        <p:nvSpPr>
          <p:cNvPr id="4" name="Text 2"/>
          <p:cNvSpPr/>
          <p:nvPr/>
        </p:nvSpPr>
        <p:spPr>
          <a:xfrm>
            <a:off x="457200" y="777240"/>
            <a:ext cx="8229600" cy="2286000"/>
          </a:xfrm>
          <a:prstGeom prst="rect">
            <a:avLst/>
          </a:prstGeom>
          <a:noFill/>
          <a:ln/>
        </p:spPr>
        <p:txBody>
          <a:bodyPr wrap="square" rtlCol="0" anchor="ctr"/>
          <a:lstStyle/>
          <a:p>
            <a:pPr algn="ctr"/>
            <a:r>
              <a:rPr lang="en-US" sz="4200" b="1">
                <a:solidFill>
                  <a:srgbClr val="FFFFFF"/>
                </a:solidFill>
                <a:latin typeface="Calibri" pitchFamily="34" charset="0"/>
                <a:ea typeface="Calibri" pitchFamily="34" charset="-122"/>
                <a:cs typeface="Calibri" pitchFamily="34" charset="-120"/>
              </a:rPr>
              <a:t>Ctrl-Alt-Biology </a:t>
            </a:r>
            <a:r>
              <a:rPr lang="en-US" sz="4200" b="1" err="1">
                <a:solidFill>
                  <a:srgbClr val="FFFFFF"/>
                </a:solidFill>
                <a:latin typeface="Calibri" pitchFamily="34" charset="0"/>
                <a:ea typeface="Calibri" pitchFamily="34" charset="-122"/>
                <a:cs typeface="Calibri" pitchFamily="34" charset="-120"/>
              </a:rPr>
              <a:t>AIxBio</a:t>
            </a:r>
            <a:r>
              <a:rPr lang="en-US" sz="4200" b="1">
                <a:solidFill>
                  <a:srgbClr val="FFFFFF"/>
                </a:solidFill>
                <a:latin typeface="Calibri" pitchFamily="34" charset="0"/>
                <a:ea typeface="Calibri" pitchFamily="34" charset="-122"/>
                <a:cs typeface="Calibri" pitchFamily="34" charset="-120"/>
              </a:rPr>
              <a:t> </a:t>
            </a:r>
          </a:p>
          <a:p>
            <a:pPr algn="ctr"/>
            <a:r>
              <a:rPr lang="en-US" sz="4200" b="1">
                <a:solidFill>
                  <a:srgbClr val="FFFFFF"/>
                </a:solidFill>
                <a:latin typeface="Calibri" pitchFamily="34" charset="0"/>
                <a:ea typeface="Calibri" pitchFamily="34" charset="-122"/>
                <a:cs typeface="Calibri" pitchFamily="34" charset="-120"/>
              </a:rPr>
              <a:t>workshop series</a:t>
            </a:r>
          </a:p>
        </p:txBody>
      </p:sp>
      <p:sp>
        <p:nvSpPr>
          <p:cNvPr id="5" name="Text 3"/>
          <p:cNvSpPr/>
          <p:nvPr/>
        </p:nvSpPr>
        <p:spPr>
          <a:xfrm>
            <a:off x="457200" y="3154680"/>
            <a:ext cx="8229600" cy="594360"/>
          </a:xfrm>
          <a:prstGeom prst="rect">
            <a:avLst/>
          </a:prstGeom>
          <a:noFill/>
          <a:ln/>
        </p:spPr>
        <p:txBody>
          <a:bodyPr wrap="square" rtlCol="0" anchor="ctr"/>
          <a:lstStyle/>
          <a:p>
            <a:pPr algn="ctr"/>
            <a:r>
              <a:rPr lang="en-US" sz="1700" i="1">
                <a:solidFill>
                  <a:srgbClr val="2EC4B6"/>
                </a:solidFill>
                <a:latin typeface="Calibri" pitchFamily="34" charset="0"/>
                <a:ea typeface="Calibri" pitchFamily="34" charset="-122"/>
                <a:cs typeface="Calibri" pitchFamily="34" charset="-120"/>
              </a:rPr>
              <a:t>Introduction to Machine Learning</a:t>
            </a:r>
            <a:endParaRPr lang="en-US" sz="1700"/>
          </a:p>
        </p:txBody>
      </p:sp>
      <p:sp>
        <p:nvSpPr>
          <p:cNvPr id="6" name="Text 4"/>
          <p:cNvSpPr/>
          <p:nvPr/>
        </p:nvSpPr>
        <p:spPr>
          <a:xfrm>
            <a:off x="0" y="4114800"/>
            <a:ext cx="9144000" cy="1028700"/>
          </a:xfrm>
          <a:prstGeom prst="rect">
            <a:avLst/>
          </a:prstGeom>
          <a:noFill/>
          <a:ln/>
        </p:spPr>
        <p:txBody>
          <a:bodyPr wrap="square" rtlCol="0" anchor="ctr"/>
          <a:lstStyle/>
          <a:p>
            <a:pPr algn="ctr"/>
            <a:r>
              <a:rPr lang="en-US" sz="1300">
                <a:solidFill>
                  <a:srgbClr val="FFFFFF"/>
                </a:solidFill>
                <a:latin typeface="Calibri" pitchFamily="34" charset="0"/>
                <a:ea typeface="Calibri" pitchFamily="34" charset="-122"/>
                <a:cs typeface="Calibri" pitchFamily="34" charset="-120"/>
              </a:rPr>
              <a:t>Workshop · Part 1: Introduction  &amp; Part 2: Machine Learning  &amp; Part 3: Deep Learning</a:t>
            </a:r>
            <a:endParaRPr lang="en-US" sz="13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2">
    <p:bg>
      <p:bgPr>
        <a:solidFill>
          <a:schemeClr val="bg1"/>
        </a:solidFill>
        <a:effectLst/>
      </p:bgPr>
    </p:bg>
    <p:spTree>
      <p:nvGrpSpPr>
        <p:cNvPr id="1" name=""/>
        <p:cNvGrpSpPr/>
        <p:nvPr/>
      </p:nvGrpSpPr>
      <p:grpSpPr>
        <a:xfrm>
          <a:off x="0" y="0"/>
          <a:ext cx="0" cy="0"/>
          <a:chOff x="0" y="0"/>
          <a:chExt cx="0" cy="0"/>
        </a:xfrm>
      </p:grpSpPr>
      <p:pic>
        <p:nvPicPr>
          <p:cNvPr id="182" name="Picture 181">
            <a:extLst>
              <a:ext uri="{FF2B5EF4-FFF2-40B4-BE49-F238E27FC236}">
                <a16:creationId xmlns:a16="http://schemas.microsoft.com/office/drawing/2014/main" id="{19C5F98D-6EDE-3B1A-B458-E25B24C9FDC9}"/>
              </a:ext>
            </a:extLst>
          </p:cNvPr>
          <p:cNvPicPr>
            <a:picLocks noChangeAspect="1"/>
          </p:cNvPicPr>
          <p:nvPr/>
        </p:nvPicPr>
        <p:blipFill>
          <a:blip r:embed="rId3"/>
          <a:srcRect t="57430"/>
          <a:stretch>
            <a:fillRect/>
          </a:stretch>
        </p:blipFill>
        <p:spPr>
          <a:xfrm>
            <a:off x="195318" y="3310467"/>
            <a:ext cx="8572500" cy="1450646"/>
          </a:xfrm>
          <a:prstGeom prst="rect">
            <a:avLst/>
          </a:prstGeom>
        </p:spPr>
      </p:pic>
      <p:pic>
        <p:nvPicPr>
          <p:cNvPr id="181" name="Picture 180">
            <a:extLst>
              <a:ext uri="{FF2B5EF4-FFF2-40B4-BE49-F238E27FC236}">
                <a16:creationId xmlns:a16="http://schemas.microsoft.com/office/drawing/2014/main" id="{2A246BF5-65A5-F054-97BB-7A723C667C09}"/>
              </a:ext>
            </a:extLst>
          </p:cNvPr>
          <p:cNvPicPr>
            <a:picLocks noChangeAspect="1"/>
          </p:cNvPicPr>
          <p:nvPr/>
        </p:nvPicPr>
        <p:blipFill>
          <a:blip r:embed="rId3"/>
          <a:srcRect t="11570" b="46321"/>
          <a:stretch>
            <a:fillRect/>
          </a:stretch>
        </p:blipFill>
        <p:spPr>
          <a:xfrm>
            <a:off x="187569" y="1551398"/>
            <a:ext cx="8572500" cy="1434916"/>
          </a:xfrm>
          <a:prstGeom prst="rect">
            <a:avLst/>
          </a:prstGeom>
        </p:spPr>
      </p:pic>
      <p:sp>
        <p:nvSpPr>
          <p:cNvPr id="2" name="Shape 0"/>
          <p:cNvSpPr/>
          <p:nvPr/>
        </p:nvSpPr>
        <p:spPr>
          <a:xfrm>
            <a:off x="0" y="0"/>
            <a:ext cx="9144000" cy="594360"/>
          </a:xfrm>
          <a:prstGeom prst="rect">
            <a:avLst/>
          </a:prstGeom>
          <a:solidFill>
            <a:srgbClr val="0A7373"/>
          </a:solidFill>
          <a:ln w="12700">
            <a:solidFill>
              <a:srgbClr val="0A7373"/>
            </a:solidFill>
            <a:prstDash val="solid"/>
          </a:ln>
        </p:spPr>
        <p:txBody>
          <a:bodyPr/>
          <a:lstStyle/>
          <a:p>
            <a:endParaRPr lang="en-GB"/>
          </a:p>
        </p:txBody>
      </p:sp>
      <p:sp>
        <p:nvSpPr>
          <p:cNvPr id="3" name="Text 1"/>
          <p:cNvSpPr/>
          <p:nvPr/>
        </p:nvSpPr>
        <p:spPr>
          <a:xfrm>
            <a:off x="320040" y="0"/>
            <a:ext cx="8503920" cy="594360"/>
          </a:xfrm>
          <a:prstGeom prst="rect">
            <a:avLst/>
          </a:prstGeom>
          <a:noFill/>
          <a:ln/>
        </p:spPr>
        <p:txBody>
          <a:bodyPr wrap="square" lIns="0" tIns="0" rIns="0" bIns="0" rtlCol="0" anchor="ctr"/>
          <a:lstStyle/>
          <a:p>
            <a:pPr marL="0" indent="0">
              <a:buNone/>
            </a:pPr>
            <a:r>
              <a:rPr lang="en-US" sz="2100" b="1">
                <a:solidFill>
                  <a:srgbClr val="FFFFFF"/>
                </a:solidFill>
                <a:latin typeface="Calibri" pitchFamily="34" charset="0"/>
                <a:ea typeface="Calibri" pitchFamily="34" charset="-122"/>
                <a:cs typeface="Calibri" pitchFamily="34" charset="-120"/>
              </a:rPr>
              <a:t>Section 1.6 · All 10 Mean Features at a Glance</a:t>
            </a:r>
            <a:endParaRPr lang="en-US" sz="2100"/>
          </a:p>
        </p:txBody>
      </p:sp>
      <p:sp>
        <p:nvSpPr>
          <p:cNvPr id="4" name="Text 2"/>
          <p:cNvSpPr/>
          <p:nvPr/>
        </p:nvSpPr>
        <p:spPr>
          <a:xfrm>
            <a:off x="320040" y="749808"/>
            <a:ext cx="8503920" cy="365760"/>
          </a:xfrm>
          <a:prstGeom prst="rect">
            <a:avLst/>
          </a:prstGeom>
          <a:noFill/>
          <a:ln/>
        </p:spPr>
        <p:txBody>
          <a:bodyPr wrap="square" rtlCol="0" anchor="ctr"/>
          <a:lstStyle/>
          <a:p>
            <a:pPr marL="0" indent="0">
              <a:buNone/>
            </a:pPr>
            <a:r>
              <a:rPr lang="en-US" sz="1400">
                <a:solidFill>
                  <a:srgbClr val="1A2E3A"/>
                </a:solidFill>
                <a:latin typeface="Calibri" pitchFamily="34" charset="0"/>
                <a:ea typeface="Calibri" pitchFamily="34" charset="-122"/>
                <a:cs typeface="Calibri" pitchFamily="34" charset="-120"/>
              </a:rPr>
              <a:t>The notebook shows a 2×5 grid — one histogram panel per mean feature:</a:t>
            </a:r>
            <a:endParaRPr lang="en-US" sz="1400"/>
          </a:p>
        </p:txBody>
      </p:sp>
      <p:sp>
        <p:nvSpPr>
          <p:cNvPr id="6" name="Shape 4"/>
          <p:cNvSpPr/>
          <p:nvPr/>
        </p:nvSpPr>
        <p:spPr>
          <a:xfrm>
            <a:off x="274320" y="1234440"/>
            <a:ext cx="1600200" cy="274320"/>
          </a:xfrm>
          <a:prstGeom prst="rect">
            <a:avLst/>
          </a:prstGeom>
          <a:solidFill>
            <a:srgbClr val="2EC4B6"/>
          </a:solidFill>
          <a:ln w="12700">
            <a:solidFill>
              <a:srgbClr val="2EC4B6"/>
            </a:solidFill>
            <a:prstDash val="solid"/>
          </a:ln>
        </p:spPr>
        <p:txBody>
          <a:bodyPr/>
          <a:lstStyle/>
          <a:p>
            <a:endParaRPr lang="en-GB"/>
          </a:p>
        </p:txBody>
      </p:sp>
      <p:sp>
        <p:nvSpPr>
          <p:cNvPr id="7" name="Text 5"/>
          <p:cNvSpPr/>
          <p:nvPr/>
        </p:nvSpPr>
        <p:spPr>
          <a:xfrm>
            <a:off x="274320" y="1234440"/>
            <a:ext cx="1600200" cy="274320"/>
          </a:xfrm>
          <a:prstGeom prst="rect">
            <a:avLst/>
          </a:prstGeom>
          <a:noFill/>
          <a:ln/>
        </p:spPr>
        <p:txBody>
          <a:bodyPr wrap="square" rtlCol="0" anchor="ctr"/>
          <a:lstStyle/>
          <a:p>
            <a:pPr marL="0" indent="0" algn="ctr">
              <a:buNone/>
            </a:pPr>
            <a:r>
              <a:rPr lang="en-US" sz="850" b="1">
                <a:solidFill>
                  <a:srgbClr val="0D3349"/>
                </a:solidFill>
                <a:latin typeface="Calibri" pitchFamily="34" charset="0"/>
                <a:ea typeface="Calibri" pitchFamily="34" charset="-122"/>
                <a:cs typeface="Calibri" pitchFamily="34" charset="-120"/>
              </a:rPr>
              <a:t>radius</a:t>
            </a:r>
            <a:endParaRPr lang="en-US" sz="850"/>
          </a:p>
        </p:txBody>
      </p:sp>
      <p:sp>
        <p:nvSpPr>
          <p:cNvPr id="23" name="Shape 21"/>
          <p:cNvSpPr/>
          <p:nvPr/>
        </p:nvSpPr>
        <p:spPr>
          <a:xfrm>
            <a:off x="1993392" y="1234440"/>
            <a:ext cx="1600200" cy="274320"/>
          </a:xfrm>
          <a:prstGeom prst="rect">
            <a:avLst/>
          </a:prstGeom>
          <a:solidFill>
            <a:srgbClr val="CCCCCC"/>
          </a:solidFill>
          <a:ln w="12700">
            <a:solidFill>
              <a:srgbClr val="CCCCCC"/>
            </a:solidFill>
            <a:prstDash val="solid"/>
          </a:ln>
        </p:spPr>
        <p:txBody>
          <a:bodyPr/>
          <a:lstStyle/>
          <a:p>
            <a:endParaRPr lang="en-GB"/>
          </a:p>
        </p:txBody>
      </p:sp>
      <p:sp>
        <p:nvSpPr>
          <p:cNvPr id="24" name="Text 22"/>
          <p:cNvSpPr/>
          <p:nvPr/>
        </p:nvSpPr>
        <p:spPr>
          <a:xfrm>
            <a:off x="1993392" y="1234440"/>
            <a:ext cx="1600200" cy="274320"/>
          </a:xfrm>
          <a:prstGeom prst="rect">
            <a:avLst/>
          </a:prstGeom>
          <a:noFill/>
          <a:ln/>
        </p:spPr>
        <p:txBody>
          <a:bodyPr wrap="square" rtlCol="0" anchor="ctr"/>
          <a:lstStyle/>
          <a:p>
            <a:pPr marL="0" indent="0" algn="ctr">
              <a:buNone/>
            </a:pPr>
            <a:r>
              <a:rPr lang="en-US" sz="850" b="1">
                <a:solidFill>
                  <a:srgbClr val="5A7A8A"/>
                </a:solidFill>
                <a:latin typeface="Calibri" pitchFamily="34" charset="0"/>
                <a:ea typeface="Calibri" pitchFamily="34" charset="-122"/>
                <a:cs typeface="Calibri" pitchFamily="34" charset="-120"/>
              </a:rPr>
              <a:t>texture</a:t>
            </a:r>
            <a:endParaRPr lang="en-US" sz="850"/>
          </a:p>
        </p:txBody>
      </p:sp>
      <p:sp>
        <p:nvSpPr>
          <p:cNvPr id="40" name="Shape 38"/>
          <p:cNvSpPr/>
          <p:nvPr/>
        </p:nvSpPr>
        <p:spPr>
          <a:xfrm>
            <a:off x="3712464" y="1234440"/>
            <a:ext cx="1600200" cy="274320"/>
          </a:xfrm>
          <a:prstGeom prst="rect">
            <a:avLst/>
          </a:prstGeom>
          <a:solidFill>
            <a:srgbClr val="2EC4B6"/>
          </a:solidFill>
          <a:ln w="12700">
            <a:solidFill>
              <a:srgbClr val="2EC4B6"/>
            </a:solidFill>
            <a:prstDash val="solid"/>
          </a:ln>
        </p:spPr>
        <p:txBody>
          <a:bodyPr/>
          <a:lstStyle/>
          <a:p>
            <a:endParaRPr lang="en-GB"/>
          </a:p>
        </p:txBody>
      </p:sp>
      <p:sp>
        <p:nvSpPr>
          <p:cNvPr id="41" name="Text 39"/>
          <p:cNvSpPr/>
          <p:nvPr/>
        </p:nvSpPr>
        <p:spPr>
          <a:xfrm>
            <a:off x="3712464" y="1234440"/>
            <a:ext cx="1600200" cy="274320"/>
          </a:xfrm>
          <a:prstGeom prst="rect">
            <a:avLst/>
          </a:prstGeom>
          <a:noFill/>
          <a:ln/>
        </p:spPr>
        <p:txBody>
          <a:bodyPr wrap="square" rtlCol="0" anchor="ctr"/>
          <a:lstStyle/>
          <a:p>
            <a:pPr marL="0" indent="0" algn="ctr">
              <a:buNone/>
            </a:pPr>
            <a:r>
              <a:rPr lang="en-US" sz="850" b="1">
                <a:solidFill>
                  <a:srgbClr val="0D3349"/>
                </a:solidFill>
                <a:latin typeface="Calibri" pitchFamily="34" charset="0"/>
                <a:ea typeface="Calibri" pitchFamily="34" charset="-122"/>
                <a:cs typeface="Calibri" pitchFamily="34" charset="-120"/>
              </a:rPr>
              <a:t>perimeter</a:t>
            </a:r>
            <a:endParaRPr lang="en-US" sz="850"/>
          </a:p>
        </p:txBody>
      </p:sp>
      <p:sp>
        <p:nvSpPr>
          <p:cNvPr id="57" name="Shape 55"/>
          <p:cNvSpPr/>
          <p:nvPr/>
        </p:nvSpPr>
        <p:spPr>
          <a:xfrm>
            <a:off x="5431536" y="1234440"/>
            <a:ext cx="1600200" cy="274320"/>
          </a:xfrm>
          <a:prstGeom prst="rect">
            <a:avLst/>
          </a:prstGeom>
          <a:solidFill>
            <a:srgbClr val="2EC4B6"/>
          </a:solidFill>
          <a:ln w="12700">
            <a:solidFill>
              <a:srgbClr val="2EC4B6"/>
            </a:solidFill>
            <a:prstDash val="solid"/>
          </a:ln>
        </p:spPr>
        <p:txBody>
          <a:bodyPr/>
          <a:lstStyle/>
          <a:p>
            <a:endParaRPr lang="en-GB"/>
          </a:p>
        </p:txBody>
      </p:sp>
      <p:sp>
        <p:nvSpPr>
          <p:cNvPr id="58" name="Text 56"/>
          <p:cNvSpPr/>
          <p:nvPr/>
        </p:nvSpPr>
        <p:spPr>
          <a:xfrm>
            <a:off x="5431536" y="1234440"/>
            <a:ext cx="1600200" cy="274320"/>
          </a:xfrm>
          <a:prstGeom prst="rect">
            <a:avLst/>
          </a:prstGeom>
          <a:noFill/>
          <a:ln/>
        </p:spPr>
        <p:txBody>
          <a:bodyPr wrap="square" rtlCol="0" anchor="ctr"/>
          <a:lstStyle/>
          <a:p>
            <a:pPr marL="0" indent="0" algn="ctr">
              <a:buNone/>
            </a:pPr>
            <a:r>
              <a:rPr lang="en-US" sz="850" b="1">
                <a:solidFill>
                  <a:srgbClr val="0D3349"/>
                </a:solidFill>
                <a:latin typeface="Calibri" pitchFamily="34" charset="0"/>
                <a:ea typeface="Calibri" pitchFamily="34" charset="-122"/>
                <a:cs typeface="Calibri" pitchFamily="34" charset="-120"/>
              </a:rPr>
              <a:t>area</a:t>
            </a:r>
            <a:endParaRPr lang="en-US" sz="850"/>
          </a:p>
        </p:txBody>
      </p:sp>
      <p:sp>
        <p:nvSpPr>
          <p:cNvPr id="74" name="Shape 72"/>
          <p:cNvSpPr/>
          <p:nvPr/>
        </p:nvSpPr>
        <p:spPr>
          <a:xfrm>
            <a:off x="7150608" y="1234440"/>
            <a:ext cx="1600200" cy="274320"/>
          </a:xfrm>
          <a:prstGeom prst="rect">
            <a:avLst/>
          </a:prstGeom>
          <a:solidFill>
            <a:srgbClr val="CCCCCC"/>
          </a:solidFill>
          <a:ln w="12700">
            <a:solidFill>
              <a:srgbClr val="CCCCCC"/>
            </a:solidFill>
            <a:prstDash val="solid"/>
          </a:ln>
        </p:spPr>
        <p:txBody>
          <a:bodyPr/>
          <a:lstStyle/>
          <a:p>
            <a:endParaRPr lang="en-GB"/>
          </a:p>
        </p:txBody>
      </p:sp>
      <p:sp>
        <p:nvSpPr>
          <p:cNvPr id="75" name="Text 73"/>
          <p:cNvSpPr/>
          <p:nvPr/>
        </p:nvSpPr>
        <p:spPr>
          <a:xfrm>
            <a:off x="7150608" y="1234440"/>
            <a:ext cx="1600200" cy="274320"/>
          </a:xfrm>
          <a:prstGeom prst="rect">
            <a:avLst/>
          </a:prstGeom>
          <a:noFill/>
          <a:ln/>
        </p:spPr>
        <p:txBody>
          <a:bodyPr wrap="square" rtlCol="0" anchor="ctr"/>
          <a:lstStyle/>
          <a:p>
            <a:pPr marL="0" indent="0" algn="ctr">
              <a:buNone/>
            </a:pPr>
            <a:r>
              <a:rPr lang="en-US" sz="850" b="1">
                <a:solidFill>
                  <a:srgbClr val="5A7A8A"/>
                </a:solidFill>
                <a:latin typeface="Calibri" pitchFamily="34" charset="0"/>
                <a:ea typeface="Calibri" pitchFamily="34" charset="-122"/>
                <a:cs typeface="Calibri" pitchFamily="34" charset="-120"/>
              </a:rPr>
              <a:t>smoothness</a:t>
            </a:r>
            <a:endParaRPr lang="en-US" sz="850"/>
          </a:p>
        </p:txBody>
      </p:sp>
      <p:sp>
        <p:nvSpPr>
          <p:cNvPr id="91" name="Shape 89"/>
          <p:cNvSpPr/>
          <p:nvPr/>
        </p:nvSpPr>
        <p:spPr>
          <a:xfrm>
            <a:off x="274320" y="2971800"/>
            <a:ext cx="1600200" cy="274320"/>
          </a:xfrm>
          <a:prstGeom prst="rect">
            <a:avLst/>
          </a:prstGeom>
          <a:solidFill>
            <a:srgbClr val="2EC4B6"/>
          </a:solidFill>
          <a:ln w="12700">
            <a:solidFill>
              <a:srgbClr val="2EC4B6"/>
            </a:solidFill>
            <a:prstDash val="solid"/>
          </a:ln>
        </p:spPr>
        <p:txBody>
          <a:bodyPr/>
          <a:lstStyle/>
          <a:p>
            <a:endParaRPr lang="en-GB"/>
          </a:p>
        </p:txBody>
      </p:sp>
      <p:sp>
        <p:nvSpPr>
          <p:cNvPr id="92" name="Text 90"/>
          <p:cNvSpPr/>
          <p:nvPr/>
        </p:nvSpPr>
        <p:spPr>
          <a:xfrm>
            <a:off x="274320" y="2971800"/>
            <a:ext cx="1600200" cy="274320"/>
          </a:xfrm>
          <a:prstGeom prst="rect">
            <a:avLst/>
          </a:prstGeom>
          <a:noFill/>
          <a:ln/>
        </p:spPr>
        <p:txBody>
          <a:bodyPr wrap="square" rtlCol="0" anchor="ctr"/>
          <a:lstStyle/>
          <a:p>
            <a:pPr marL="0" indent="0" algn="ctr">
              <a:buNone/>
            </a:pPr>
            <a:r>
              <a:rPr lang="en-US" sz="850" b="1">
                <a:solidFill>
                  <a:srgbClr val="0D3349"/>
                </a:solidFill>
                <a:latin typeface="Calibri" pitchFamily="34" charset="0"/>
                <a:ea typeface="Calibri" pitchFamily="34" charset="-122"/>
                <a:cs typeface="Calibri" pitchFamily="34" charset="-120"/>
              </a:rPr>
              <a:t>compactness</a:t>
            </a:r>
            <a:endParaRPr lang="en-US" sz="850"/>
          </a:p>
        </p:txBody>
      </p:sp>
      <p:sp>
        <p:nvSpPr>
          <p:cNvPr id="108" name="Shape 106"/>
          <p:cNvSpPr/>
          <p:nvPr/>
        </p:nvSpPr>
        <p:spPr>
          <a:xfrm>
            <a:off x="1993392" y="2971800"/>
            <a:ext cx="1600200" cy="274320"/>
          </a:xfrm>
          <a:prstGeom prst="rect">
            <a:avLst/>
          </a:prstGeom>
          <a:solidFill>
            <a:srgbClr val="2EC4B6"/>
          </a:solidFill>
          <a:ln w="12700">
            <a:solidFill>
              <a:srgbClr val="2EC4B6"/>
            </a:solidFill>
            <a:prstDash val="solid"/>
          </a:ln>
        </p:spPr>
        <p:txBody>
          <a:bodyPr/>
          <a:lstStyle/>
          <a:p>
            <a:endParaRPr lang="en-GB"/>
          </a:p>
        </p:txBody>
      </p:sp>
      <p:sp>
        <p:nvSpPr>
          <p:cNvPr id="109" name="Text 107"/>
          <p:cNvSpPr/>
          <p:nvPr/>
        </p:nvSpPr>
        <p:spPr>
          <a:xfrm>
            <a:off x="1993392" y="2971800"/>
            <a:ext cx="1600200" cy="274320"/>
          </a:xfrm>
          <a:prstGeom prst="rect">
            <a:avLst/>
          </a:prstGeom>
          <a:noFill/>
          <a:ln/>
        </p:spPr>
        <p:txBody>
          <a:bodyPr wrap="square" rtlCol="0" anchor="ctr"/>
          <a:lstStyle/>
          <a:p>
            <a:pPr marL="0" indent="0" algn="ctr">
              <a:buNone/>
            </a:pPr>
            <a:r>
              <a:rPr lang="en-US" sz="850" b="1">
                <a:solidFill>
                  <a:srgbClr val="0D3349"/>
                </a:solidFill>
                <a:latin typeface="Calibri" pitchFamily="34" charset="0"/>
                <a:ea typeface="Calibri" pitchFamily="34" charset="-122"/>
                <a:cs typeface="Calibri" pitchFamily="34" charset="-120"/>
              </a:rPr>
              <a:t>concavity</a:t>
            </a:r>
            <a:endParaRPr lang="en-US" sz="850"/>
          </a:p>
        </p:txBody>
      </p:sp>
      <p:sp>
        <p:nvSpPr>
          <p:cNvPr id="125" name="Shape 123"/>
          <p:cNvSpPr/>
          <p:nvPr/>
        </p:nvSpPr>
        <p:spPr>
          <a:xfrm>
            <a:off x="3712464" y="2971800"/>
            <a:ext cx="1600200" cy="274320"/>
          </a:xfrm>
          <a:prstGeom prst="rect">
            <a:avLst/>
          </a:prstGeom>
          <a:solidFill>
            <a:srgbClr val="2EC4B6"/>
          </a:solidFill>
          <a:ln w="12700">
            <a:solidFill>
              <a:srgbClr val="2EC4B6"/>
            </a:solidFill>
            <a:prstDash val="solid"/>
          </a:ln>
        </p:spPr>
        <p:txBody>
          <a:bodyPr/>
          <a:lstStyle/>
          <a:p>
            <a:endParaRPr lang="en-GB"/>
          </a:p>
        </p:txBody>
      </p:sp>
      <p:sp>
        <p:nvSpPr>
          <p:cNvPr id="126" name="Text 124"/>
          <p:cNvSpPr/>
          <p:nvPr/>
        </p:nvSpPr>
        <p:spPr>
          <a:xfrm>
            <a:off x="3712464" y="2971800"/>
            <a:ext cx="1600200" cy="274320"/>
          </a:xfrm>
          <a:prstGeom prst="rect">
            <a:avLst/>
          </a:prstGeom>
          <a:noFill/>
          <a:ln/>
        </p:spPr>
        <p:txBody>
          <a:bodyPr wrap="square" rtlCol="0" anchor="ctr"/>
          <a:lstStyle/>
          <a:p>
            <a:pPr marL="0" indent="0" algn="ctr">
              <a:buNone/>
            </a:pPr>
            <a:r>
              <a:rPr lang="en-US" sz="850" b="1">
                <a:solidFill>
                  <a:srgbClr val="0D3349"/>
                </a:solidFill>
                <a:latin typeface="Calibri" pitchFamily="34" charset="0"/>
                <a:ea typeface="Calibri" pitchFamily="34" charset="-122"/>
                <a:cs typeface="Calibri" pitchFamily="34" charset="-120"/>
              </a:rPr>
              <a:t>concave pts</a:t>
            </a:r>
            <a:endParaRPr lang="en-US" sz="850"/>
          </a:p>
        </p:txBody>
      </p:sp>
      <p:sp>
        <p:nvSpPr>
          <p:cNvPr id="142" name="Shape 140"/>
          <p:cNvSpPr/>
          <p:nvPr/>
        </p:nvSpPr>
        <p:spPr>
          <a:xfrm>
            <a:off x="5431536" y="2971800"/>
            <a:ext cx="1600200" cy="274320"/>
          </a:xfrm>
          <a:prstGeom prst="rect">
            <a:avLst/>
          </a:prstGeom>
          <a:solidFill>
            <a:srgbClr val="CCCCCC"/>
          </a:solidFill>
          <a:ln w="12700">
            <a:solidFill>
              <a:srgbClr val="CCCCCC"/>
            </a:solidFill>
            <a:prstDash val="solid"/>
          </a:ln>
        </p:spPr>
        <p:txBody>
          <a:bodyPr/>
          <a:lstStyle/>
          <a:p>
            <a:endParaRPr lang="en-GB"/>
          </a:p>
        </p:txBody>
      </p:sp>
      <p:sp>
        <p:nvSpPr>
          <p:cNvPr id="143" name="Text 141"/>
          <p:cNvSpPr/>
          <p:nvPr/>
        </p:nvSpPr>
        <p:spPr>
          <a:xfrm>
            <a:off x="5431536" y="2971800"/>
            <a:ext cx="1600200" cy="274320"/>
          </a:xfrm>
          <a:prstGeom prst="rect">
            <a:avLst/>
          </a:prstGeom>
          <a:noFill/>
          <a:ln/>
        </p:spPr>
        <p:txBody>
          <a:bodyPr wrap="square" rtlCol="0" anchor="ctr"/>
          <a:lstStyle/>
          <a:p>
            <a:pPr marL="0" indent="0" algn="ctr">
              <a:buNone/>
            </a:pPr>
            <a:r>
              <a:rPr lang="en-US" sz="850" b="1">
                <a:solidFill>
                  <a:srgbClr val="5A7A8A"/>
                </a:solidFill>
                <a:latin typeface="Calibri" pitchFamily="34" charset="0"/>
                <a:ea typeface="Calibri" pitchFamily="34" charset="-122"/>
                <a:cs typeface="Calibri" pitchFamily="34" charset="-120"/>
              </a:rPr>
              <a:t>symmetry</a:t>
            </a:r>
            <a:endParaRPr lang="en-US" sz="850"/>
          </a:p>
        </p:txBody>
      </p:sp>
      <p:sp>
        <p:nvSpPr>
          <p:cNvPr id="159" name="Shape 157"/>
          <p:cNvSpPr/>
          <p:nvPr/>
        </p:nvSpPr>
        <p:spPr>
          <a:xfrm>
            <a:off x="7150608" y="2971800"/>
            <a:ext cx="1600200" cy="274320"/>
          </a:xfrm>
          <a:prstGeom prst="rect">
            <a:avLst/>
          </a:prstGeom>
          <a:solidFill>
            <a:srgbClr val="CCCCCC"/>
          </a:solidFill>
          <a:ln w="12700">
            <a:solidFill>
              <a:srgbClr val="CCCCCC"/>
            </a:solidFill>
            <a:prstDash val="solid"/>
          </a:ln>
        </p:spPr>
        <p:txBody>
          <a:bodyPr/>
          <a:lstStyle/>
          <a:p>
            <a:endParaRPr lang="en-GB"/>
          </a:p>
        </p:txBody>
      </p:sp>
      <p:sp>
        <p:nvSpPr>
          <p:cNvPr id="160" name="Text 158"/>
          <p:cNvSpPr/>
          <p:nvPr/>
        </p:nvSpPr>
        <p:spPr>
          <a:xfrm>
            <a:off x="7150608" y="2971800"/>
            <a:ext cx="1600200" cy="274320"/>
          </a:xfrm>
          <a:prstGeom prst="rect">
            <a:avLst/>
          </a:prstGeom>
          <a:noFill/>
          <a:ln/>
        </p:spPr>
        <p:txBody>
          <a:bodyPr wrap="square" rtlCol="0" anchor="ctr"/>
          <a:lstStyle/>
          <a:p>
            <a:pPr marL="0" indent="0" algn="ctr">
              <a:buNone/>
            </a:pPr>
            <a:r>
              <a:rPr lang="en-US" sz="850" b="1">
                <a:solidFill>
                  <a:srgbClr val="5A7A8A"/>
                </a:solidFill>
                <a:latin typeface="Calibri" pitchFamily="34" charset="0"/>
                <a:ea typeface="Calibri" pitchFamily="34" charset="-122"/>
                <a:cs typeface="Calibri" pitchFamily="34" charset="-120"/>
              </a:rPr>
              <a:t>fractal dim</a:t>
            </a:r>
            <a:endParaRPr lang="en-US" sz="850"/>
          </a:p>
        </p:txBody>
      </p:sp>
      <p:sp>
        <p:nvSpPr>
          <p:cNvPr id="176" name="Shape 174"/>
          <p:cNvSpPr/>
          <p:nvPr/>
        </p:nvSpPr>
        <p:spPr>
          <a:xfrm>
            <a:off x="6736300" y="671076"/>
            <a:ext cx="164592" cy="164592"/>
          </a:xfrm>
          <a:prstGeom prst="rect">
            <a:avLst/>
          </a:prstGeom>
          <a:solidFill>
            <a:srgbClr val="2EC4B6"/>
          </a:solidFill>
          <a:ln w="12700">
            <a:solidFill>
              <a:srgbClr val="2EC4B6"/>
            </a:solidFill>
            <a:prstDash val="solid"/>
          </a:ln>
        </p:spPr>
        <p:txBody>
          <a:bodyPr/>
          <a:lstStyle/>
          <a:p>
            <a:endParaRPr lang="en-GB"/>
          </a:p>
        </p:txBody>
      </p:sp>
      <p:sp>
        <p:nvSpPr>
          <p:cNvPr id="177" name="Text 175"/>
          <p:cNvSpPr/>
          <p:nvPr/>
        </p:nvSpPr>
        <p:spPr>
          <a:xfrm>
            <a:off x="6937468" y="643644"/>
            <a:ext cx="2286000" cy="256032"/>
          </a:xfrm>
          <a:prstGeom prst="rect">
            <a:avLst/>
          </a:prstGeom>
          <a:noFill/>
          <a:ln/>
        </p:spPr>
        <p:txBody>
          <a:bodyPr wrap="square" rtlCol="0" anchor="ctr"/>
          <a:lstStyle/>
          <a:p>
            <a:pPr marL="0" indent="0">
              <a:buNone/>
            </a:pPr>
            <a:r>
              <a:rPr lang="en-US" sz="1100" b="1">
                <a:solidFill>
                  <a:srgbClr val="2EC4B6"/>
                </a:solidFill>
                <a:latin typeface="Calibri" pitchFamily="34" charset="0"/>
                <a:ea typeface="Calibri" pitchFamily="34" charset="-122"/>
                <a:cs typeface="Calibri" pitchFamily="34" charset="-120"/>
              </a:rPr>
              <a:t>= separates well</a:t>
            </a:r>
            <a:endParaRPr lang="en-US" sz="1100"/>
          </a:p>
        </p:txBody>
      </p:sp>
      <p:sp>
        <p:nvSpPr>
          <p:cNvPr id="178" name="Shape 176"/>
          <p:cNvSpPr/>
          <p:nvPr/>
        </p:nvSpPr>
        <p:spPr>
          <a:xfrm>
            <a:off x="6736300" y="903396"/>
            <a:ext cx="164592" cy="164592"/>
          </a:xfrm>
          <a:prstGeom prst="rect">
            <a:avLst/>
          </a:prstGeom>
          <a:solidFill>
            <a:srgbClr val="CCCCCC"/>
          </a:solidFill>
          <a:ln w="12700">
            <a:solidFill>
              <a:srgbClr val="CCCCCC"/>
            </a:solidFill>
            <a:prstDash val="solid"/>
          </a:ln>
        </p:spPr>
        <p:txBody>
          <a:bodyPr/>
          <a:lstStyle/>
          <a:p>
            <a:endParaRPr lang="en-GB"/>
          </a:p>
        </p:txBody>
      </p:sp>
      <p:sp>
        <p:nvSpPr>
          <p:cNvPr id="179" name="Text 177"/>
          <p:cNvSpPr/>
          <p:nvPr/>
        </p:nvSpPr>
        <p:spPr>
          <a:xfrm>
            <a:off x="6937468" y="875964"/>
            <a:ext cx="2560320" cy="256032"/>
          </a:xfrm>
          <a:prstGeom prst="rect">
            <a:avLst/>
          </a:prstGeom>
          <a:noFill/>
          <a:ln/>
        </p:spPr>
        <p:txBody>
          <a:bodyPr wrap="square" rtlCol="0" anchor="ctr"/>
          <a:lstStyle/>
          <a:p>
            <a:pPr marL="0" indent="0">
              <a:buNone/>
            </a:pPr>
            <a:r>
              <a:rPr lang="en-US" sz="1100">
                <a:solidFill>
                  <a:srgbClr val="5A7A8A"/>
                </a:solidFill>
                <a:latin typeface="Calibri" pitchFamily="34" charset="0"/>
                <a:ea typeface="Calibri" pitchFamily="34" charset="-122"/>
                <a:cs typeface="Calibri" pitchFamily="34" charset="-120"/>
              </a:rPr>
              <a:t>= poor separation</a:t>
            </a:r>
            <a:endParaRPr lang="en-US" sz="1100"/>
          </a:p>
        </p:txBody>
      </p:sp>
      <p:sp>
        <p:nvSpPr>
          <p:cNvPr id="180" name="Text 178"/>
          <p:cNvSpPr/>
          <p:nvPr/>
        </p:nvSpPr>
        <p:spPr>
          <a:xfrm>
            <a:off x="320040" y="4821607"/>
            <a:ext cx="8503920" cy="256032"/>
          </a:xfrm>
          <a:prstGeom prst="rect">
            <a:avLst/>
          </a:prstGeom>
          <a:noFill/>
          <a:ln/>
        </p:spPr>
        <p:txBody>
          <a:bodyPr wrap="square" rtlCol="0" anchor="ctr"/>
          <a:lstStyle/>
          <a:p>
            <a:pPr marL="0" indent="0">
              <a:buNone/>
            </a:pPr>
            <a:r>
              <a:rPr lang="en-US" sz="1200" i="1">
                <a:solidFill>
                  <a:srgbClr val="1A2E3A"/>
                </a:solidFill>
                <a:latin typeface="Calibri" pitchFamily="34" charset="0"/>
                <a:ea typeface="Calibri" pitchFamily="34" charset="-122"/>
                <a:cs typeface="Calibri" pitchFamily="34" charset="-120"/>
              </a:rPr>
              <a:t>radius, perimeter, area, concavity, concave points separate well — fractal dimension and symmetry don't.</a:t>
            </a:r>
            <a:endParaRPr lang="en-US" sz="12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3">
    <p:bg>
      <p:bgPr>
        <a:solidFill>
          <a:srgbClr val="F7F4EF"/>
        </a:solidFill>
        <a:effectLst/>
      </p:bgPr>
    </p:bg>
    <p:spTree>
      <p:nvGrpSpPr>
        <p:cNvPr id="1" name=""/>
        <p:cNvGrpSpPr/>
        <p:nvPr/>
      </p:nvGrpSpPr>
      <p:grpSpPr>
        <a:xfrm>
          <a:off x="0" y="0"/>
          <a:ext cx="0" cy="0"/>
          <a:chOff x="0" y="0"/>
          <a:chExt cx="0" cy="0"/>
        </a:xfrm>
      </p:grpSpPr>
      <p:sp>
        <p:nvSpPr>
          <p:cNvPr id="2" name="Shape 0"/>
          <p:cNvSpPr/>
          <p:nvPr/>
        </p:nvSpPr>
        <p:spPr>
          <a:xfrm>
            <a:off x="0" y="0"/>
            <a:ext cx="9144000" cy="594360"/>
          </a:xfrm>
          <a:prstGeom prst="rect">
            <a:avLst/>
          </a:prstGeom>
          <a:solidFill>
            <a:srgbClr val="0A7373"/>
          </a:solidFill>
          <a:ln w="12700">
            <a:solidFill>
              <a:srgbClr val="0A7373"/>
            </a:solidFill>
            <a:prstDash val="solid"/>
          </a:ln>
        </p:spPr>
        <p:txBody>
          <a:bodyPr/>
          <a:lstStyle/>
          <a:p>
            <a:endParaRPr lang="en-GB"/>
          </a:p>
        </p:txBody>
      </p:sp>
      <p:sp>
        <p:nvSpPr>
          <p:cNvPr id="3" name="Text 1"/>
          <p:cNvSpPr/>
          <p:nvPr/>
        </p:nvSpPr>
        <p:spPr>
          <a:xfrm>
            <a:off x="320040" y="0"/>
            <a:ext cx="8503920" cy="594360"/>
          </a:xfrm>
          <a:prstGeom prst="rect">
            <a:avLst/>
          </a:prstGeom>
          <a:noFill/>
          <a:ln/>
        </p:spPr>
        <p:txBody>
          <a:bodyPr wrap="square" lIns="0" tIns="0" rIns="0" bIns="0" rtlCol="0" anchor="ctr"/>
          <a:lstStyle/>
          <a:p>
            <a:pPr marL="0" indent="0">
              <a:buNone/>
            </a:pPr>
            <a:r>
              <a:rPr lang="en-US" sz="2100" b="1">
                <a:solidFill>
                  <a:srgbClr val="FFFFFF"/>
                </a:solidFill>
                <a:latin typeface="Calibri" pitchFamily="34" charset="0"/>
                <a:ea typeface="Calibri" pitchFamily="34" charset="-122"/>
                <a:cs typeface="Calibri" pitchFamily="34" charset="-120"/>
              </a:rPr>
              <a:t>Section 1.7 · Scatter Plots — Two Features at Once</a:t>
            </a:r>
            <a:endParaRPr lang="en-US" sz="2100"/>
          </a:p>
        </p:txBody>
      </p:sp>
      <p:sp>
        <p:nvSpPr>
          <p:cNvPr id="4" name="Text 2"/>
          <p:cNvSpPr/>
          <p:nvPr/>
        </p:nvSpPr>
        <p:spPr>
          <a:xfrm>
            <a:off x="320040" y="749808"/>
            <a:ext cx="8503920" cy="365760"/>
          </a:xfrm>
          <a:prstGeom prst="rect">
            <a:avLst/>
          </a:prstGeom>
          <a:noFill/>
          <a:ln/>
        </p:spPr>
        <p:txBody>
          <a:bodyPr wrap="square" rtlCol="0" anchor="ctr"/>
          <a:lstStyle/>
          <a:p>
            <a:pPr marL="0" indent="0">
              <a:buNone/>
            </a:pPr>
            <a:r>
              <a:rPr lang="en-US" sz="1400">
                <a:solidFill>
                  <a:srgbClr val="1A2E3A"/>
                </a:solidFill>
                <a:latin typeface="Calibri" pitchFamily="34" charset="0"/>
                <a:ea typeface="Calibri" pitchFamily="34" charset="-122"/>
                <a:cs typeface="Calibri" pitchFamily="34" charset="-120"/>
              </a:rPr>
              <a:t>Scatter plots show whether two features together can separate the classes:</a:t>
            </a:r>
            <a:endParaRPr lang="en-US" sz="1400"/>
          </a:p>
        </p:txBody>
      </p:sp>
      <p:sp>
        <p:nvSpPr>
          <p:cNvPr id="28" name="Text 26"/>
          <p:cNvSpPr/>
          <p:nvPr/>
        </p:nvSpPr>
        <p:spPr>
          <a:xfrm>
            <a:off x="432029" y="4470834"/>
            <a:ext cx="3977640" cy="475488"/>
          </a:xfrm>
          <a:prstGeom prst="rect">
            <a:avLst/>
          </a:prstGeom>
          <a:noFill/>
          <a:ln/>
        </p:spPr>
        <p:txBody>
          <a:bodyPr wrap="square" rtlCol="0" anchor="ctr"/>
          <a:lstStyle/>
          <a:p>
            <a:pPr marL="0" indent="0">
              <a:buNone/>
            </a:pPr>
            <a:r>
              <a:rPr lang="en-US" sz="1400">
                <a:solidFill>
                  <a:srgbClr val="1A2E3A"/>
                </a:solidFill>
                <a:latin typeface="Calibri" pitchFamily="34" charset="0"/>
                <a:ea typeface="Calibri" pitchFamily="34" charset="-122"/>
                <a:cs typeface="Calibri" pitchFamily="34" charset="-120"/>
              </a:rPr>
              <a:t>✅ </a:t>
            </a:r>
            <a:r>
              <a:rPr lang="en-US" sz="1400" b="1">
                <a:solidFill>
                  <a:srgbClr val="1A2E3A"/>
                </a:solidFill>
                <a:latin typeface="Calibri" pitchFamily="34" charset="0"/>
                <a:ea typeface="Calibri" pitchFamily="34" charset="-122"/>
                <a:cs typeface="Calibri" pitchFamily="34" charset="-120"/>
              </a:rPr>
              <a:t>Good separation</a:t>
            </a:r>
            <a:endParaRPr lang="en-US" sz="1400" b="1"/>
          </a:p>
          <a:p>
            <a:pPr marL="0" indent="0">
              <a:buNone/>
            </a:pPr>
            <a:r>
              <a:rPr lang="en-US" sz="1400">
                <a:solidFill>
                  <a:srgbClr val="1A2E3A"/>
                </a:solidFill>
                <a:latin typeface="Calibri" pitchFamily="34" charset="0"/>
                <a:ea typeface="Calibri" pitchFamily="34" charset="-122"/>
                <a:cs typeface="Calibri" pitchFamily="34" charset="-120"/>
              </a:rPr>
              <a:t>A line can roughly divide the two groups</a:t>
            </a:r>
            <a:endParaRPr lang="en-US" sz="1400"/>
          </a:p>
        </p:txBody>
      </p:sp>
      <p:sp>
        <p:nvSpPr>
          <p:cNvPr id="52" name="Text 50"/>
          <p:cNvSpPr/>
          <p:nvPr/>
        </p:nvSpPr>
        <p:spPr>
          <a:xfrm>
            <a:off x="4775428" y="4482752"/>
            <a:ext cx="3977640" cy="475488"/>
          </a:xfrm>
          <a:prstGeom prst="rect">
            <a:avLst/>
          </a:prstGeom>
          <a:noFill/>
          <a:ln/>
        </p:spPr>
        <p:txBody>
          <a:bodyPr wrap="square" rtlCol="0" anchor="ctr"/>
          <a:lstStyle/>
          <a:p>
            <a:pPr marL="0" indent="0">
              <a:buNone/>
            </a:pPr>
            <a:r>
              <a:rPr lang="en-US" sz="1400">
                <a:solidFill>
                  <a:srgbClr val="1A2E3A"/>
                </a:solidFill>
                <a:latin typeface="Calibri" pitchFamily="34" charset="0"/>
                <a:ea typeface="Calibri" pitchFamily="34" charset="-122"/>
                <a:cs typeface="Calibri" pitchFamily="34" charset="-120"/>
              </a:rPr>
              <a:t>⚠️ </a:t>
            </a:r>
            <a:r>
              <a:rPr lang="en-US" sz="1400" b="1">
                <a:solidFill>
                  <a:srgbClr val="1A2E3A"/>
                </a:solidFill>
                <a:latin typeface="Calibri" pitchFamily="34" charset="0"/>
                <a:ea typeface="Calibri" pitchFamily="34" charset="-122"/>
                <a:cs typeface="Calibri" pitchFamily="34" charset="-120"/>
              </a:rPr>
              <a:t>Poor separation</a:t>
            </a:r>
            <a:endParaRPr lang="en-US" sz="1400" b="1"/>
          </a:p>
          <a:p>
            <a:pPr marL="0" indent="0">
              <a:buNone/>
            </a:pPr>
            <a:r>
              <a:rPr lang="en-US" sz="1400">
                <a:solidFill>
                  <a:srgbClr val="1A2E3A"/>
                </a:solidFill>
                <a:latin typeface="Calibri" pitchFamily="34" charset="0"/>
                <a:ea typeface="Calibri" pitchFamily="34" charset="-122"/>
                <a:cs typeface="Calibri" pitchFamily="34" charset="-120"/>
              </a:rPr>
              <a:t>Both groups mix -&gt; hard to classify</a:t>
            </a:r>
            <a:endParaRPr lang="en-US" sz="1400"/>
          </a:p>
        </p:txBody>
      </p:sp>
      <p:pic>
        <p:nvPicPr>
          <p:cNvPr id="53" name="Picture 52">
            <a:extLst>
              <a:ext uri="{FF2B5EF4-FFF2-40B4-BE49-F238E27FC236}">
                <a16:creationId xmlns:a16="http://schemas.microsoft.com/office/drawing/2014/main" id="{B82F21B3-A072-CDBB-F472-F52EEC88025D}"/>
              </a:ext>
            </a:extLst>
          </p:cNvPr>
          <p:cNvPicPr>
            <a:picLocks noChangeAspect="1"/>
          </p:cNvPicPr>
          <p:nvPr/>
        </p:nvPicPr>
        <p:blipFill>
          <a:blip r:embed="rId3"/>
          <a:srcRect t="9558"/>
          <a:stretch>
            <a:fillRect/>
          </a:stretch>
        </p:blipFill>
        <p:spPr>
          <a:xfrm>
            <a:off x="320040" y="1271016"/>
            <a:ext cx="8471031" cy="305464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4">
    <p:bg>
      <p:bgPr>
        <a:solidFill>
          <a:srgbClr val="F7F4EF"/>
        </a:solidFill>
        <a:effectLst/>
      </p:bgPr>
    </p:bg>
    <p:spTree>
      <p:nvGrpSpPr>
        <p:cNvPr id="1" name=""/>
        <p:cNvGrpSpPr/>
        <p:nvPr/>
      </p:nvGrpSpPr>
      <p:grpSpPr>
        <a:xfrm>
          <a:off x="0" y="0"/>
          <a:ext cx="0" cy="0"/>
          <a:chOff x="0" y="0"/>
          <a:chExt cx="0" cy="0"/>
        </a:xfrm>
      </p:grpSpPr>
      <p:sp>
        <p:nvSpPr>
          <p:cNvPr id="2" name="Shape 0"/>
          <p:cNvSpPr/>
          <p:nvPr/>
        </p:nvSpPr>
        <p:spPr>
          <a:xfrm>
            <a:off x="0" y="0"/>
            <a:ext cx="9144000" cy="594360"/>
          </a:xfrm>
          <a:prstGeom prst="rect">
            <a:avLst/>
          </a:prstGeom>
          <a:solidFill>
            <a:srgbClr val="0A7373"/>
          </a:solidFill>
          <a:ln w="12700">
            <a:solidFill>
              <a:srgbClr val="0A7373"/>
            </a:solidFill>
            <a:prstDash val="solid"/>
          </a:ln>
        </p:spPr>
        <p:txBody>
          <a:bodyPr/>
          <a:lstStyle/>
          <a:p>
            <a:endParaRPr lang="en-GB"/>
          </a:p>
        </p:txBody>
      </p:sp>
      <p:sp>
        <p:nvSpPr>
          <p:cNvPr id="3" name="Text 1"/>
          <p:cNvSpPr/>
          <p:nvPr/>
        </p:nvSpPr>
        <p:spPr>
          <a:xfrm>
            <a:off x="320040" y="0"/>
            <a:ext cx="8503920" cy="594360"/>
          </a:xfrm>
          <a:prstGeom prst="rect">
            <a:avLst/>
          </a:prstGeom>
          <a:noFill/>
          <a:ln/>
        </p:spPr>
        <p:txBody>
          <a:bodyPr wrap="square" lIns="0" tIns="0" rIns="0" bIns="0" rtlCol="0" anchor="ctr"/>
          <a:lstStyle/>
          <a:p>
            <a:pPr marL="0" indent="0">
              <a:buNone/>
            </a:pPr>
            <a:r>
              <a:rPr lang="en-US" sz="2100" b="1">
                <a:solidFill>
                  <a:srgbClr val="FFFFFF"/>
                </a:solidFill>
                <a:latin typeface="Calibri" pitchFamily="34" charset="0"/>
                <a:ea typeface="Calibri" pitchFamily="34" charset="-122"/>
                <a:cs typeface="Calibri" pitchFamily="34" charset="-120"/>
              </a:rPr>
              <a:t>Section 1.8 · Which Features Predict Malignancy Best?</a:t>
            </a:r>
            <a:endParaRPr lang="en-US" sz="2100"/>
          </a:p>
        </p:txBody>
      </p:sp>
      <p:sp>
        <p:nvSpPr>
          <p:cNvPr id="4" name="Text 2"/>
          <p:cNvSpPr/>
          <p:nvPr/>
        </p:nvSpPr>
        <p:spPr>
          <a:xfrm>
            <a:off x="320040" y="749808"/>
            <a:ext cx="8503920" cy="365760"/>
          </a:xfrm>
          <a:prstGeom prst="rect">
            <a:avLst/>
          </a:prstGeom>
          <a:noFill/>
          <a:ln/>
        </p:spPr>
        <p:txBody>
          <a:bodyPr wrap="square" rtlCol="0" anchor="ctr"/>
          <a:lstStyle/>
          <a:p>
            <a:pPr marL="0" indent="0">
              <a:buNone/>
            </a:pPr>
            <a:r>
              <a:rPr lang="en-US" sz="1400">
                <a:solidFill>
                  <a:srgbClr val="1A2E3A"/>
                </a:solidFill>
                <a:latin typeface="Calibri" pitchFamily="34" charset="0"/>
                <a:ea typeface="Calibri" pitchFamily="34" charset="-122"/>
                <a:cs typeface="Calibri" pitchFamily="34" charset="-120"/>
              </a:rPr>
              <a:t>The notebook computes the correlation of each feature with the Malignant/Benign label:</a:t>
            </a:r>
            <a:endParaRPr lang="en-US" sz="1400"/>
          </a:p>
        </p:txBody>
      </p:sp>
      <p:pic>
        <p:nvPicPr>
          <p:cNvPr id="45" name="Picture 44">
            <a:extLst>
              <a:ext uri="{FF2B5EF4-FFF2-40B4-BE49-F238E27FC236}">
                <a16:creationId xmlns:a16="http://schemas.microsoft.com/office/drawing/2014/main" id="{012629AD-D81F-A0B8-7128-8B4978C6D9C4}"/>
              </a:ext>
            </a:extLst>
          </p:cNvPr>
          <p:cNvPicPr>
            <a:picLocks noChangeAspect="1"/>
          </p:cNvPicPr>
          <p:nvPr/>
        </p:nvPicPr>
        <p:blipFill>
          <a:blip r:embed="rId3"/>
          <a:srcRect t="6093"/>
          <a:stretch>
            <a:fillRect/>
          </a:stretch>
        </p:blipFill>
        <p:spPr>
          <a:xfrm>
            <a:off x="524399" y="1115568"/>
            <a:ext cx="8095201" cy="402793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name="Slide 15">
    <p:bg>
      <p:bgPr>
        <a:solidFill>
          <a:schemeClr val="bg1"/>
        </a:solidFill>
        <a:effectLst/>
      </p:bgPr>
    </p:bg>
    <p:spTree>
      <p:nvGrpSpPr>
        <p:cNvPr id="1" name=""/>
        <p:cNvGrpSpPr/>
        <p:nvPr/>
      </p:nvGrpSpPr>
      <p:grpSpPr>
        <a:xfrm>
          <a:off x="0" y="0"/>
          <a:ext cx="0" cy="0"/>
          <a:chOff x="0" y="0"/>
          <a:chExt cx="0" cy="0"/>
        </a:xfrm>
      </p:grpSpPr>
      <p:sp>
        <p:nvSpPr>
          <p:cNvPr id="2" name="Shape 0"/>
          <p:cNvSpPr/>
          <p:nvPr/>
        </p:nvSpPr>
        <p:spPr>
          <a:xfrm>
            <a:off x="0" y="0"/>
            <a:ext cx="9144000" cy="594360"/>
          </a:xfrm>
          <a:prstGeom prst="rect">
            <a:avLst/>
          </a:prstGeom>
          <a:solidFill>
            <a:srgbClr val="0A7373"/>
          </a:solidFill>
          <a:ln w="12700">
            <a:solidFill>
              <a:srgbClr val="0A7373"/>
            </a:solidFill>
            <a:prstDash val="solid"/>
          </a:ln>
        </p:spPr>
        <p:txBody>
          <a:bodyPr/>
          <a:lstStyle/>
          <a:p>
            <a:endParaRPr lang="en-GB"/>
          </a:p>
        </p:txBody>
      </p:sp>
      <p:sp>
        <p:nvSpPr>
          <p:cNvPr id="3" name="Text 1"/>
          <p:cNvSpPr/>
          <p:nvPr/>
        </p:nvSpPr>
        <p:spPr>
          <a:xfrm>
            <a:off x="320040" y="0"/>
            <a:ext cx="8503920" cy="594360"/>
          </a:xfrm>
          <a:prstGeom prst="rect">
            <a:avLst/>
          </a:prstGeom>
          <a:noFill/>
          <a:ln/>
        </p:spPr>
        <p:txBody>
          <a:bodyPr wrap="square" lIns="0" tIns="0" rIns="0" bIns="0" rtlCol="0" anchor="ctr"/>
          <a:lstStyle/>
          <a:p>
            <a:pPr marL="0" indent="0">
              <a:buNone/>
            </a:pPr>
            <a:r>
              <a:rPr lang="en-US" sz="2100" b="1">
                <a:solidFill>
                  <a:srgbClr val="FFFFFF"/>
                </a:solidFill>
                <a:latin typeface="Calibri" pitchFamily="34" charset="0"/>
                <a:ea typeface="Calibri" pitchFamily="34" charset="-122"/>
                <a:cs typeface="Calibri" pitchFamily="34" charset="-120"/>
              </a:rPr>
              <a:t>Sections 1.9–1.10 · Pairplot &amp; Correlation Heatmap</a:t>
            </a:r>
            <a:endParaRPr lang="en-US" sz="2100"/>
          </a:p>
        </p:txBody>
      </p:sp>
      <p:sp>
        <p:nvSpPr>
          <p:cNvPr id="52" name="Text 50"/>
          <p:cNvSpPr/>
          <p:nvPr/>
        </p:nvSpPr>
        <p:spPr>
          <a:xfrm>
            <a:off x="0" y="4487596"/>
            <a:ext cx="4754880" cy="713232"/>
          </a:xfrm>
          <a:prstGeom prst="rect">
            <a:avLst/>
          </a:prstGeom>
          <a:noFill/>
          <a:ln/>
        </p:spPr>
        <p:txBody>
          <a:bodyPr wrap="square" rtlCol="0" anchor="ctr"/>
          <a:lstStyle/>
          <a:p>
            <a:pPr marL="0" indent="0">
              <a:buNone/>
            </a:pPr>
            <a:r>
              <a:rPr lang="en-US" sz="1050">
                <a:solidFill>
                  <a:srgbClr val="1A2E3A"/>
                </a:solidFill>
                <a:latin typeface="Calibri" pitchFamily="34" charset="0"/>
                <a:ea typeface="Calibri" pitchFamily="34" charset="-122"/>
                <a:cs typeface="Calibri" pitchFamily="34" charset="-120"/>
              </a:rPr>
              <a:t>Each off-diagonal panel is a scatter plot of two features.</a:t>
            </a:r>
            <a:endParaRPr lang="en-US" sz="1050"/>
          </a:p>
          <a:p>
            <a:pPr marL="0" indent="0">
              <a:buNone/>
            </a:pPr>
            <a:r>
              <a:rPr lang="en-US" sz="1050">
                <a:solidFill>
                  <a:srgbClr val="1A2E3A"/>
                </a:solidFill>
                <a:latin typeface="Calibri" pitchFamily="34" charset="0"/>
                <a:ea typeface="Calibri" pitchFamily="34" charset="-122"/>
                <a:cs typeface="Calibri" pitchFamily="34" charset="-120"/>
              </a:rPr>
              <a:t>Features separate Benign (blue) and Malignant (red) clearly in most panels.</a:t>
            </a:r>
            <a:endParaRPr lang="en-US" sz="1050"/>
          </a:p>
        </p:txBody>
      </p:sp>
      <mc:AlternateContent xmlns:mc="http://schemas.openxmlformats.org/markup-compatibility/2006" xmlns:a14="http://schemas.microsoft.com/office/drawing/2010/main">
        <mc:Choice Requires="a14">
          <p:sp>
            <p:nvSpPr>
              <p:cNvPr id="111" name="Text 109"/>
              <p:cNvSpPr/>
              <p:nvPr/>
            </p:nvSpPr>
            <p:spPr>
              <a:xfrm>
                <a:off x="4647062" y="4487596"/>
                <a:ext cx="4508486" cy="713232"/>
              </a:xfrm>
              <a:prstGeom prst="rect">
                <a:avLst/>
              </a:prstGeom>
              <a:noFill/>
              <a:ln/>
            </p:spPr>
            <p:txBody>
              <a:bodyPr wrap="square" rtlCol="0" anchor="ctr"/>
              <a:lstStyle/>
              <a:p>
                <a:pPr marL="0" indent="0">
                  <a:buNone/>
                </a:pPr>
                <a:r>
                  <a:rPr lang="en-US" sz="1050">
                    <a:solidFill>
                      <a:srgbClr val="1A2E3A"/>
                    </a:solidFill>
                    <a:latin typeface="Calibri" pitchFamily="34" charset="0"/>
                    <a:ea typeface="Calibri" pitchFamily="34" charset="-122"/>
                    <a:cs typeface="Calibri" pitchFamily="34" charset="-120"/>
                  </a:rPr>
                  <a:t>High correlation (red), low (blue). Radius, perimeter and area are almost perfectly correlated (r</a:t>
                </a:r>
                <a14:m>
                  <m:oMath xmlns:m="http://schemas.openxmlformats.org/officeDocument/2006/math">
                    <m:r>
                      <a:rPr lang="en-GB" sz="1050" b="0" i="1" smtClean="0">
                        <a:solidFill>
                          <a:srgbClr val="1A2E3A"/>
                        </a:solidFill>
                        <a:latin typeface="Cambria Math" panose="02040503050406030204" pitchFamily="18" charset="0"/>
                        <a:ea typeface="Calibri" pitchFamily="34" charset="-122"/>
                        <a:cs typeface="Calibri" pitchFamily="34" charset="-120"/>
                      </a:rPr>
                      <m:t>≈</m:t>
                    </m:r>
                  </m:oMath>
                </a14:m>
                <a:r>
                  <a:rPr lang="en-US" sz="1050">
                    <a:solidFill>
                      <a:srgbClr val="1A2E3A"/>
                    </a:solidFill>
                    <a:latin typeface="Calibri" pitchFamily="34" charset="0"/>
                    <a:ea typeface="Calibri" pitchFamily="34" charset="-122"/>
                    <a:cs typeface="Calibri" pitchFamily="34" charset="-120"/>
                  </a:rPr>
                  <a:t>0.99)</a:t>
                </a:r>
                <a:endParaRPr lang="en-US" sz="1050"/>
              </a:p>
            </p:txBody>
          </p:sp>
        </mc:Choice>
        <mc:Fallback xmlns="">
          <p:sp>
            <p:nvSpPr>
              <p:cNvPr id="111" name="Text 109"/>
              <p:cNvSpPr>
                <a:spLocks noRot="1" noChangeAspect="1" noMove="1" noResize="1" noEditPoints="1" noAdjustHandles="1" noChangeArrowheads="1" noChangeShapeType="1" noTextEdit="1"/>
              </p:cNvSpPr>
              <p:nvPr/>
            </p:nvSpPr>
            <p:spPr>
              <a:xfrm>
                <a:off x="4647062" y="4487596"/>
                <a:ext cx="4508486" cy="713232"/>
              </a:xfrm>
              <a:prstGeom prst="rect">
                <a:avLst/>
              </a:prstGeom>
              <a:blipFill>
                <a:blip r:embed="rId3"/>
                <a:stretch>
                  <a:fillRect/>
                </a:stretch>
              </a:blipFill>
              <a:ln/>
            </p:spPr>
            <p:txBody>
              <a:bodyPr/>
              <a:lstStyle/>
              <a:p>
                <a:r>
                  <a:rPr lang="en-US">
                    <a:noFill/>
                  </a:rPr>
                  <a:t> </a:t>
                </a:r>
              </a:p>
            </p:txBody>
          </p:sp>
        </mc:Fallback>
      </mc:AlternateContent>
      <p:pic>
        <p:nvPicPr>
          <p:cNvPr id="114" name="Picture 113">
            <a:extLst>
              <a:ext uri="{FF2B5EF4-FFF2-40B4-BE49-F238E27FC236}">
                <a16:creationId xmlns:a16="http://schemas.microsoft.com/office/drawing/2014/main" id="{303FBEBA-881D-4E69-B691-56AFEF054D9D}"/>
              </a:ext>
            </a:extLst>
          </p:cNvPr>
          <p:cNvPicPr>
            <a:picLocks noChangeAspect="1"/>
          </p:cNvPicPr>
          <p:nvPr/>
        </p:nvPicPr>
        <p:blipFill>
          <a:blip r:embed="rId4"/>
          <a:srcRect/>
          <a:stretch>
            <a:fillRect/>
          </a:stretch>
        </p:blipFill>
        <p:spPr>
          <a:xfrm>
            <a:off x="338328" y="985165"/>
            <a:ext cx="3756318" cy="3566124"/>
          </a:xfrm>
          <a:prstGeom prst="rect">
            <a:avLst/>
          </a:prstGeom>
        </p:spPr>
      </p:pic>
      <p:sp>
        <p:nvSpPr>
          <p:cNvPr id="6" name="Shape 4"/>
          <p:cNvSpPr/>
          <p:nvPr/>
        </p:nvSpPr>
        <p:spPr>
          <a:xfrm>
            <a:off x="875774" y="757130"/>
            <a:ext cx="2681426" cy="384048"/>
          </a:xfrm>
          <a:prstGeom prst="rect">
            <a:avLst/>
          </a:prstGeom>
          <a:solidFill>
            <a:srgbClr val="0A7373"/>
          </a:solidFill>
          <a:ln w="12700">
            <a:solidFill>
              <a:srgbClr val="0A7373"/>
            </a:solidFill>
            <a:prstDash val="solid"/>
          </a:ln>
        </p:spPr>
        <p:txBody>
          <a:bodyPr/>
          <a:lstStyle/>
          <a:p>
            <a:endParaRPr lang="en-GB"/>
          </a:p>
        </p:txBody>
      </p:sp>
      <p:sp>
        <p:nvSpPr>
          <p:cNvPr id="7" name="Text 5"/>
          <p:cNvSpPr/>
          <p:nvPr/>
        </p:nvSpPr>
        <p:spPr>
          <a:xfrm>
            <a:off x="269840" y="757130"/>
            <a:ext cx="3886200" cy="384048"/>
          </a:xfrm>
          <a:prstGeom prst="rect">
            <a:avLst/>
          </a:prstGeom>
          <a:noFill/>
          <a:ln/>
        </p:spPr>
        <p:txBody>
          <a:bodyPr wrap="square" rtlCol="0" anchor="ctr"/>
          <a:lstStyle/>
          <a:p>
            <a:pPr marL="0" indent="0" algn="ctr">
              <a:buNone/>
            </a:pPr>
            <a:r>
              <a:rPr lang="en-US" sz="1200" b="1">
                <a:solidFill>
                  <a:srgbClr val="FFFFFF"/>
                </a:solidFill>
                <a:latin typeface="Calibri" pitchFamily="34" charset="0"/>
                <a:ea typeface="Calibri" pitchFamily="34" charset="-122"/>
                <a:cs typeface="Calibri" pitchFamily="34" charset="-120"/>
              </a:rPr>
              <a:t>Pairplot — top 4 features (Section 1.9)</a:t>
            </a:r>
            <a:endParaRPr lang="en-US" sz="1200"/>
          </a:p>
        </p:txBody>
      </p:sp>
      <p:pic>
        <p:nvPicPr>
          <p:cNvPr id="115" name="Picture 114">
            <a:extLst>
              <a:ext uri="{FF2B5EF4-FFF2-40B4-BE49-F238E27FC236}">
                <a16:creationId xmlns:a16="http://schemas.microsoft.com/office/drawing/2014/main" id="{9CD0D16D-611F-B2ED-E3F4-4564E52E5702}"/>
              </a:ext>
            </a:extLst>
          </p:cNvPr>
          <p:cNvPicPr>
            <a:picLocks noChangeAspect="1"/>
          </p:cNvPicPr>
          <p:nvPr/>
        </p:nvPicPr>
        <p:blipFill>
          <a:blip r:embed="rId5"/>
          <a:stretch>
            <a:fillRect/>
          </a:stretch>
        </p:blipFill>
        <p:spPr>
          <a:xfrm>
            <a:off x="4321232" y="894920"/>
            <a:ext cx="4607730" cy="3746613"/>
          </a:xfrm>
          <a:prstGeom prst="rect">
            <a:avLst/>
          </a:prstGeom>
        </p:spPr>
      </p:pic>
      <p:sp>
        <p:nvSpPr>
          <p:cNvPr id="54" name="Shape 52"/>
          <p:cNvSpPr/>
          <p:nvPr/>
        </p:nvSpPr>
        <p:spPr>
          <a:xfrm>
            <a:off x="5041178" y="757130"/>
            <a:ext cx="3436094" cy="384048"/>
          </a:xfrm>
          <a:prstGeom prst="rect">
            <a:avLst/>
          </a:prstGeom>
          <a:solidFill>
            <a:srgbClr val="0A7373"/>
          </a:solidFill>
          <a:ln w="12700">
            <a:solidFill>
              <a:srgbClr val="0A7373"/>
            </a:solidFill>
            <a:prstDash val="solid"/>
          </a:ln>
        </p:spPr>
        <p:txBody>
          <a:bodyPr/>
          <a:lstStyle/>
          <a:p>
            <a:endParaRPr lang="en-GB"/>
          </a:p>
        </p:txBody>
      </p:sp>
      <p:sp>
        <p:nvSpPr>
          <p:cNvPr id="55" name="Text 53"/>
          <p:cNvSpPr/>
          <p:nvPr/>
        </p:nvSpPr>
        <p:spPr>
          <a:xfrm>
            <a:off x="5041178" y="757130"/>
            <a:ext cx="3436094" cy="384048"/>
          </a:xfrm>
          <a:prstGeom prst="rect">
            <a:avLst/>
          </a:prstGeom>
          <a:noFill/>
          <a:ln/>
        </p:spPr>
        <p:txBody>
          <a:bodyPr wrap="square" rtlCol="0" anchor="ctr"/>
          <a:lstStyle/>
          <a:p>
            <a:pPr marL="0" indent="0">
              <a:buNone/>
            </a:pPr>
            <a:r>
              <a:rPr lang="en-US" sz="1150" b="1">
                <a:solidFill>
                  <a:srgbClr val="FFFFFF"/>
                </a:solidFill>
                <a:latin typeface="Calibri" pitchFamily="34" charset="0"/>
                <a:ea typeface="Calibri" pitchFamily="34" charset="-122"/>
                <a:cs typeface="Calibri" pitchFamily="34" charset="-120"/>
              </a:rPr>
              <a:t>Correlation heatmap — mean features (Section 1.10)</a:t>
            </a:r>
            <a:endParaRPr lang="en-US" sz="115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6">
    <p:bg>
      <p:bgPr>
        <a:solidFill>
          <a:srgbClr val="F7F4EF"/>
        </a:solidFill>
        <a:effectLst/>
      </p:bgPr>
    </p:bg>
    <p:spTree>
      <p:nvGrpSpPr>
        <p:cNvPr id="1" name=""/>
        <p:cNvGrpSpPr/>
        <p:nvPr/>
      </p:nvGrpSpPr>
      <p:grpSpPr>
        <a:xfrm>
          <a:off x="0" y="0"/>
          <a:ext cx="0" cy="0"/>
          <a:chOff x="0" y="0"/>
          <a:chExt cx="0" cy="0"/>
        </a:xfrm>
      </p:grpSpPr>
      <p:sp>
        <p:nvSpPr>
          <p:cNvPr id="2" name="Shape 0"/>
          <p:cNvSpPr/>
          <p:nvPr/>
        </p:nvSpPr>
        <p:spPr>
          <a:xfrm>
            <a:off x="0" y="0"/>
            <a:ext cx="9144000" cy="594360"/>
          </a:xfrm>
          <a:prstGeom prst="rect">
            <a:avLst/>
          </a:prstGeom>
          <a:solidFill>
            <a:srgbClr val="E05C35"/>
          </a:solidFill>
          <a:ln w="12700">
            <a:solidFill>
              <a:srgbClr val="E05C35"/>
            </a:solidFill>
            <a:prstDash val="solid"/>
          </a:ln>
        </p:spPr>
        <p:txBody>
          <a:bodyPr/>
          <a:lstStyle/>
          <a:p>
            <a:endParaRPr lang="en-GB"/>
          </a:p>
        </p:txBody>
      </p:sp>
      <p:sp>
        <p:nvSpPr>
          <p:cNvPr id="3" name="Text 1"/>
          <p:cNvSpPr/>
          <p:nvPr/>
        </p:nvSpPr>
        <p:spPr>
          <a:xfrm>
            <a:off x="320040" y="0"/>
            <a:ext cx="8503920" cy="594360"/>
          </a:xfrm>
          <a:prstGeom prst="rect">
            <a:avLst/>
          </a:prstGeom>
          <a:noFill/>
          <a:ln/>
        </p:spPr>
        <p:txBody>
          <a:bodyPr wrap="square" lIns="0" tIns="0" rIns="0" bIns="0" rtlCol="0" anchor="ctr"/>
          <a:lstStyle/>
          <a:p>
            <a:pPr marL="0" indent="0">
              <a:buNone/>
            </a:pPr>
            <a:r>
              <a:rPr lang="en-US" sz="1900" b="1">
                <a:solidFill>
                  <a:srgbClr val="FFFFFF"/>
                </a:solidFill>
                <a:latin typeface="Calibri" pitchFamily="34" charset="0"/>
                <a:ea typeface="Calibri" pitchFamily="34" charset="-122"/>
                <a:cs typeface="Calibri" pitchFamily="34" charset="-120"/>
              </a:rPr>
              <a:t>  Exercise 1 — Explore a Feature</a:t>
            </a:r>
            <a:endParaRPr lang="en-US" sz="1900"/>
          </a:p>
        </p:txBody>
      </p:sp>
      <p:sp>
        <p:nvSpPr>
          <p:cNvPr id="4" name="Text 2"/>
          <p:cNvSpPr/>
          <p:nvPr/>
        </p:nvSpPr>
        <p:spPr>
          <a:xfrm>
            <a:off x="320040" y="685800"/>
            <a:ext cx="8503920" cy="347472"/>
          </a:xfrm>
          <a:prstGeom prst="rect">
            <a:avLst/>
          </a:prstGeom>
          <a:noFill/>
          <a:ln/>
        </p:spPr>
        <p:txBody>
          <a:bodyPr wrap="square" rtlCol="0" anchor="ctr"/>
          <a:lstStyle/>
          <a:p>
            <a:pPr marL="0" indent="0">
              <a:buNone/>
            </a:pPr>
            <a:r>
              <a:rPr lang="en-US" sz="1300" i="1">
                <a:solidFill>
                  <a:srgbClr val="5A7A8A"/>
                </a:solidFill>
                <a:latin typeface="Calibri" pitchFamily="34" charset="0"/>
                <a:ea typeface="Calibri" pitchFamily="34" charset="-122"/>
                <a:cs typeface="Calibri" pitchFamily="34" charset="-120"/>
              </a:rPr>
              <a:t>Section 1: change one variable and re-run</a:t>
            </a:r>
            <a:endParaRPr lang="en-US" sz="1300"/>
          </a:p>
        </p:txBody>
      </p:sp>
      <p:sp>
        <p:nvSpPr>
          <p:cNvPr id="5" name="Text 3"/>
          <p:cNvSpPr/>
          <p:nvPr/>
        </p:nvSpPr>
        <p:spPr>
          <a:xfrm>
            <a:off x="320040" y="1097280"/>
            <a:ext cx="8503920" cy="347472"/>
          </a:xfrm>
          <a:prstGeom prst="rect">
            <a:avLst/>
          </a:prstGeom>
          <a:noFill/>
          <a:ln/>
        </p:spPr>
        <p:txBody>
          <a:bodyPr wrap="square" rtlCol="0" anchor="ctr"/>
          <a:lstStyle/>
          <a:p>
            <a:pPr marL="0" indent="0">
              <a:buNone/>
            </a:pPr>
            <a:r>
              <a:rPr lang="en-US" sz="1500" b="1">
                <a:solidFill>
                  <a:srgbClr val="E05C35"/>
                </a:solidFill>
                <a:latin typeface="Calibri" pitchFamily="34" charset="0"/>
                <a:ea typeface="Calibri" pitchFamily="34" charset="-122"/>
                <a:cs typeface="Calibri" pitchFamily="34" charset="-120"/>
              </a:rPr>
              <a:t>Your task:</a:t>
            </a:r>
            <a:endParaRPr lang="en-US" sz="1500"/>
          </a:p>
        </p:txBody>
      </p:sp>
      <p:sp>
        <p:nvSpPr>
          <p:cNvPr id="6" name="Text 4"/>
          <p:cNvSpPr/>
          <p:nvPr/>
        </p:nvSpPr>
        <p:spPr>
          <a:xfrm>
            <a:off x="320040" y="1508760"/>
            <a:ext cx="8503920" cy="402336"/>
          </a:xfrm>
          <a:prstGeom prst="rect">
            <a:avLst/>
          </a:prstGeom>
          <a:noFill/>
          <a:ln/>
        </p:spPr>
        <p:txBody>
          <a:bodyPr wrap="square" rtlCol="0" anchor="ctr"/>
          <a:lstStyle/>
          <a:p>
            <a:pPr marL="0" indent="0">
              <a:buNone/>
            </a:pPr>
            <a:r>
              <a:rPr lang="en-US" sz="1300">
                <a:solidFill>
                  <a:srgbClr val="1A2E3A"/>
                </a:solidFill>
                <a:latin typeface="Calibri" pitchFamily="34" charset="0"/>
                <a:ea typeface="Calibri" pitchFamily="34" charset="-122"/>
                <a:cs typeface="Calibri" pitchFamily="34" charset="-120"/>
              </a:rPr>
              <a:t>Change the feature variable in the Exercise 1 cell and re-run it. Compare two features from each group:</a:t>
            </a:r>
            <a:endParaRPr lang="en-US" sz="1300"/>
          </a:p>
        </p:txBody>
      </p:sp>
      <p:sp>
        <p:nvSpPr>
          <p:cNvPr id="7" name="Shape 5"/>
          <p:cNvSpPr/>
          <p:nvPr/>
        </p:nvSpPr>
        <p:spPr>
          <a:xfrm>
            <a:off x="320040" y="1993392"/>
            <a:ext cx="8503920" cy="384048"/>
          </a:xfrm>
          <a:prstGeom prst="rect">
            <a:avLst/>
          </a:prstGeom>
          <a:solidFill>
            <a:srgbClr val="0A7373"/>
          </a:solidFill>
          <a:ln w="12700">
            <a:solidFill>
              <a:srgbClr val="0A7373"/>
            </a:solidFill>
            <a:prstDash val="solid"/>
          </a:ln>
        </p:spPr>
        <p:txBody>
          <a:bodyPr/>
          <a:lstStyle/>
          <a:p>
            <a:endParaRPr lang="en-GB"/>
          </a:p>
        </p:txBody>
      </p:sp>
      <p:sp>
        <p:nvSpPr>
          <p:cNvPr id="8" name="Text 6"/>
          <p:cNvSpPr/>
          <p:nvPr/>
        </p:nvSpPr>
        <p:spPr>
          <a:xfrm>
            <a:off x="393192" y="1993392"/>
            <a:ext cx="1920240" cy="384048"/>
          </a:xfrm>
          <a:prstGeom prst="rect">
            <a:avLst/>
          </a:prstGeom>
          <a:noFill/>
          <a:ln/>
        </p:spPr>
        <p:txBody>
          <a:bodyPr wrap="square" rtlCol="0" anchor="ctr"/>
          <a:lstStyle/>
          <a:p>
            <a:pPr marL="0" indent="0">
              <a:buNone/>
            </a:pPr>
            <a:r>
              <a:rPr lang="en-US" sz="1200" b="1">
                <a:solidFill>
                  <a:srgbClr val="FFFFFF"/>
                </a:solidFill>
                <a:latin typeface="Calibri" pitchFamily="34" charset="0"/>
                <a:ea typeface="Calibri" pitchFamily="34" charset="-122"/>
                <a:cs typeface="Calibri" pitchFamily="34" charset="-120"/>
              </a:rPr>
              <a:t>Type</a:t>
            </a:r>
            <a:endParaRPr lang="en-US" sz="1200"/>
          </a:p>
        </p:txBody>
      </p:sp>
      <p:sp>
        <p:nvSpPr>
          <p:cNvPr id="9" name="Text 7"/>
          <p:cNvSpPr/>
          <p:nvPr/>
        </p:nvSpPr>
        <p:spPr>
          <a:xfrm>
            <a:off x="2404872" y="1993392"/>
            <a:ext cx="3383280" cy="384048"/>
          </a:xfrm>
          <a:prstGeom prst="rect">
            <a:avLst/>
          </a:prstGeom>
          <a:noFill/>
          <a:ln/>
        </p:spPr>
        <p:txBody>
          <a:bodyPr wrap="square" rtlCol="0" anchor="ctr"/>
          <a:lstStyle/>
          <a:p>
            <a:pPr marL="0" indent="0">
              <a:buNone/>
            </a:pPr>
            <a:r>
              <a:rPr lang="en-US" sz="1200" b="1">
                <a:solidFill>
                  <a:srgbClr val="FFFFFF"/>
                </a:solidFill>
                <a:latin typeface="Calibri" pitchFamily="34" charset="0"/>
                <a:ea typeface="Calibri" pitchFamily="34" charset="-122"/>
                <a:cs typeface="Calibri" pitchFamily="34" charset="-120"/>
              </a:rPr>
              <a:t>Feature name (copy exactly)</a:t>
            </a:r>
            <a:endParaRPr lang="en-US" sz="1200"/>
          </a:p>
        </p:txBody>
      </p:sp>
      <p:sp>
        <p:nvSpPr>
          <p:cNvPr id="10" name="Text 8"/>
          <p:cNvSpPr/>
          <p:nvPr/>
        </p:nvSpPr>
        <p:spPr>
          <a:xfrm>
            <a:off x="5879592" y="1993392"/>
            <a:ext cx="2926080" cy="384048"/>
          </a:xfrm>
          <a:prstGeom prst="rect">
            <a:avLst/>
          </a:prstGeom>
          <a:noFill/>
          <a:ln/>
        </p:spPr>
        <p:txBody>
          <a:bodyPr wrap="square" rtlCol="0" anchor="ctr"/>
          <a:lstStyle/>
          <a:p>
            <a:pPr marL="0" indent="0">
              <a:buNone/>
            </a:pPr>
            <a:r>
              <a:rPr lang="en-US" sz="1200" b="1">
                <a:solidFill>
                  <a:srgbClr val="FFFFFF"/>
                </a:solidFill>
                <a:latin typeface="Calibri" pitchFamily="34" charset="0"/>
                <a:ea typeface="Calibri" pitchFamily="34" charset="-122"/>
                <a:cs typeface="Calibri" pitchFamily="34" charset="-120"/>
              </a:rPr>
              <a:t>What you should see</a:t>
            </a:r>
            <a:endParaRPr lang="en-US" sz="1200"/>
          </a:p>
        </p:txBody>
      </p:sp>
      <p:sp>
        <p:nvSpPr>
          <p:cNvPr id="11" name="Shape 9"/>
          <p:cNvSpPr/>
          <p:nvPr/>
        </p:nvSpPr>
        <p:spPr>
          <a:xfrm>
            <a:off x="320040" y="2377440"/>
            <a:ext cx="8503920" cy="475488"/>
          </a:xfrm>
          <a:prstGeom prst="rect">
            <a:avLst/>
          </a:prstGeom>
          <a:solidFill>
            <a:srgbClr val="FFFFFF"/>
          </a:solidFill>
          <a:ln w="12700">
            <a:solidFill>
              <a:srgbClr val="D0E0DC"/>
            </a:solidFill>
            <a:prstDash val="solid"/>
          </a:ln>
        </p:spPr>
        <p:txBody>
          <a:bodyPr/>
          <a:lstStyle/>
          <a:p>
            <a:endParaRPr lang="en-GB"/>
          </a:p>
        </p:txBody>
      </p:sp>
      <p:sp>
        <p:nvSpPr>
          <p:cNvPr id="12" name="Text 10"/>
          <p:cNvSpPr/>
          <p:nvPr/>
        </p:nvSpPr>
        <p:spPr>
          <a:xfrm>
            <a:off x="411480" y="2377440"/>
            <a:ext cx="1901952" cy="475488"/>
          </a:xfrm>
          <a:prstGeom prst="rect">
            <a:avLst/>
          </a:prstGeom>
          <a:noFill/>
          <a:ln/>
        </p:spPr>
        <p:txBody>
          <a:bodyPr wrap="square" rtlCol="0" anchor="ctr"/>
          <a:lstStyle/>
          <a:p>
            <a:pPr marL="0" indent="0">
              <a:buNone/>
            </a:pPr>
            <a:r>
              <a:rPr lang="en-US" sz="1100">
                <a:solidFill>
                  <a:srgbClr val="1A2E3A"/>
                </a:solidFill>
                <a:latin typeface="Calibri" pitchFamily="34" charset="0"/>
                <a:ea typeface="Calibri" pitchFamily="34" charset="-122"/>
                <a:cs typeface="Calibri" pitchFamily="34" charset="-120"/>
              </a:rPr>
              <a:t>High correlation</a:t>
            </a:r>
            <a:endParaRPr lang="en-US" sz="1100"/>
          </a:p>
        </p:txBody>
      </p:sp>
      <p:sp>
        <p:nvSpPr>
          <p:cNvPr id="13" name="Text 11"/>
          <p:cNvSpPr/>
          <p:nvPr/>
        </p:nvSpPr>
        <p:spPr>
          <a:xfrm>
            <a:off x="2423160" y="2377440"/>
            <a:ext cx="3364992" cy="475488"/>
          </a:xfrm>
          <a:prstGeom prst="rect">
            <a:avLst/>
          </a:prstGeom>
          <a:noFill/>
          <a:ln/>
        </p:spPr>
        <p:txBody>
          <a:bodyPr wrap="square" rtlCol="0" anchor="ctr"/>
          <a:lstStyle/>
          <a:p>
            <a:pPr marL="0" indent="0">
              <a:buNone/>
            </a:pPr>
            <a:r>
              <a:rPr lang="en-US" sz="1100">
                <a:solidFill>
                  <a:srgbClr val="0A7373"/>
                </a:solidFill>
                <a:latin typeface="Courier New" pitchFamily="34" charset="0"/>
                <a:ea typeface="Courier New" pitchFamily="34" charset="-122"/>
                <a:cs typeface="Courier New" pitchFamily="34" charset="-120"/>
              </a:rPr>
              <a:t>'concave_points1'</a:t>
            </a:r>
            <a:endParaRPr lang="en-US" sz="1100"/>
          </a:p>
        </p:txBody>
      </p:sp>
      <p:sp>
        <p:nvSpPr>
          <p:cNvPr id="14" name="Text 12"/>
          <p:cNvSpPr/>
          <p:nvPr/>
        </p:nvSpPr>
        <p:spPr>
          <a:xfrm>
            <a:off x="5897880" y="2377440"/>
            <a:ext cx="2907792" cy="475488"/>
          </a:xfrm>
          <a:prstGeom prst="rect">
            <a:avLst/>
          </a:prstGeom>
          <a:noFill/>
          <a:ln/>
        </p:spPr>
        <p:txBody>
          <a:bodyPr wrap="square" rtlCol="0" anchor="ctr"/>
          <a:lstStyle/>
          <a:p>
            <a:pPr marL="0" indent="0">
              <a:buNone/>
            </a:pPr>
            <a:r>
              <a:rPr lang="en-US" sz="1100">
                <a:solidFill>
                  <a:srgbClr val="1A2E3A"/>
                </a:solidFill>
                <a:latin typeface="Calibri" pitchFamily="34" charset="0"/>
                <a:ea typeface="Calibri" pitchFamily="34" charset="-122"/>
                <a:cs typeface="Calibri" pitchFamily="34" charset="-120"/>
              </a:rPr>
              <a:t>Classes separate very clearly</a:t>
            </a:r>
            <a:endParaRPr lang="en-US" sz="1100"/>
          </a:p>
        </p:txBody>
      </p:sp>
      <p:sp>
        <p:nvSpPr>
          <p:cNvPr id="15" name="Shape 13"/>
          <p:cNvSpPr/>
          <p:nvPr/>
        </p:nvSpPr>
        <p:spPr>
          <a:xfrm>
            <a:off x="320040" y="2852928"/>
            <a:ext cx="8503920" cy="475488"/>
          </a:xfrm>
          <a:prstGeom prst="rect">
            <a:avLst/>
          </a:prstGeom>
          <a:solidFill>
            <a:srgbClr val="EAF4F2"/>
          </a:solidFill>
          <a:ln w="12700">
            <a:solidFill>
              <a:srgbClr val="D0E0DC"/>
            </a:solidFill>
            <a:prstDash val="solid"/>
          </a:ln>
        </p:spPr>
        <p:txBody>
          <a:bodyPr/>
          <a:lstStyle/>
          <a:p>
            <a:endParaRPr lang="en-GB"/>
          </a:p>
        </p:txBody>
      </p:sp>
      <p:sp>
        <p:nvSpPr>
          <p:cNvPr id="16" name="Text 14"/>
          <p:cNvSpPr/>
          <p:nvPr/>
        </p:nvSpPr>
        <p:spPr>
          <a:xfrm>
            <a:off x="411480" y="2852928"/>
            <a:ext cx="1901952" cy="475488"/>
          </a:xfrm>
          <a:prstGeom prst="rect">
            <a:avLst/>
          </a:prstGeom>
          <a:noFill/>
          <a:ln/>
        </p:spPr>
        <p:txBody>
          <a:bodyPr wrap="square" rtlCol="0" anchor="ctr"/>
          <a:lstStyle/>
          <a:p>
            <a:pPr marL="0" indent="0">
              <a:buNone/>
            </a:pPr>
            <a:r>
              <a:rPr lang="en-US" sz="1100">
                <a:solidFill>
                  <a:srgbClr val="1A2E3A"/>
                </a:solidFill>
                <a:latin typeface="Calibri" pitchFamily="34" charset="0"/>
                <a:ea typeface="Calibri" pitchFamily="34" charset="-122"/>
                <a:cs typeface="Calibri" pitchFamily="34" charset="-120"/>
              </a:rPr>
              <a:t>High correlation</a:t>
            </a:r>
            <a:endParaRPr lang="en-US" sz="1100"/>
          </a:p>
        </p:txBody>
      </p:sp>
      <p:sp>
        <p:nvSpPr>
          <p:cNvPr id="17" name="Text 15"/>
          <p:cNvSpPr/>
          <p:nvPr/>
        </p:nvSpPr>
        <p:spPr>
          <a:xfrm>
            <a:off x="2423160" y="2852928"/>
            <a:ext cx="3364992" cy="475488"/>
          </a:xfrm>
          <a:prstGeom prst="rect">
            <a:avLst/>
          </a:prstGeom>
          <a:noFill/>
          <a:ln/>
        </p:spPr>
        <p:txBody>
          <a:bodyPr wrap="square" rtlCol="0" anchor="ctr"/>
          <a:lstStyle/>
          <a:p>
            <a:pPr marL="0" indent="0">
              <a:buNone/>
            </a:pPr>
            <a:r>
              <a:rPr lang="en-US" sz="1100">
                <a:solidFill>
                  <a:srgbClr val="0A7373"/>
                </a:solidFill>
                <a:latin typeface="Courier New" pitchFamily="34" charset="0"/>
                <a:ea typeface="Courier New" pitchFamily="34" charset="-122"/>
                <a:cs typeface="Courier New" pitchFamily="34" charset="-120"/>
              </a:rPr>
              <a:t>'perimeter3'</a:t>
            </a:r>
            <a:endParaRPr lang="en-US" sz="1100"/>
          </a:p>
        </p:txBody>
      </p:sp>
      <p:sp>
        <p:nvSpPr>
          <p:cNvPr id="18" name="Text 16"/>
          <p:cNvSpPr/>
          <p:nvPr/>
        </p:nvSpPr>
        <p:spPr>
          <a:xfrm>
            <a:off x="5897880" y="2852928"/>
            <a:ext cx="2907792" cy="475488"/>
          </a:xfrm>
          <a:prstGeom prst="rect">
            <a:avLst/>
          </a:prstGeom>
          <a:noFill/>
          <a:ln/>
        </p:spPr>
        <p:txBody>
          <a:bodyPr wrap="square" rtlCol="0" anchor="ctr"/>
          <a:lstStyle/>
          <a:p>
            <a:pPr marL="0" indent="0">
              <a:buNone/>
            </a:pPr>
            <a:r>
              <a:rPr lang="en-US" sz="1100">
                <a:solidFill>
                  <a:srgbClr val="1A2E3A"/>
                </a:solidFill>
                <a:latin typeface="Calibri" pitchFamily="34" charset="0"/>
                <a:ea typeface="Calibri" pitchFamily="34" charset="-122"/>
                <a:cs typeface="Calibri" pitchFamily="34" charset="-120"/>
              </a:rPr>
              <a:t>Another strong predictor</a:t>
            </a:r>
            <a:endParaRPr lang="en-US" sz="1100"/>
          </a:p>
        </p:txBody>
      </p:sp>
      <p:sp>
        <p:nvSpPr>
          <p:cNvPr id="19" name="Shape 17"/>
          <p:cNvSpPr/>
          <p:nvPr/>
        </p:nvSpPr>
        <p:spPr>
          <a:xfrm>
            <a:off x="320040" y="3328416"/>
            <a:ext cx="8503920" cy="475488"/>
          </a:xfrm>
          <a:prstGeom prst="rect">
            <a:avLst/>
          </a:prstGeom>
          <a:solidFill>
            <a:srgbClr val="FFFFFF"/>
          </a:solidFill>
          <a:ln w="12700">
            <a:solidFill>
              <a:srgbClr val="D0E0DC"/>
            </a:solidFill>
            <a:prstDash val="solid"/>
          </a:ln>
        </p:spPr>
        <p:txBody>
          <a:bodyPr/>
          <a:lstStyle/>
          <a:p>
            <a:endParaRPr lang="en-GB"/>
          </a:p>
        </p:txBody>
      </p:sp>
      <p:sp>
        <p:nvSpPr>
          <p:cNvPr id="20" name="Text 18"/>
          <p:cNvSpPr/>
          <p:nvPr/>
        </p:nvSpPr>
        <p:spPr>
          <a:xfrm>
            <a:off x="411480" y="3328416"/>
            <a:ext cx="1901952" cy="475488"/>
          </a:xfrm>
          <a:prstGeom prst="rect">
            <a:avLst/>
          </a:prstGeom>
          <a:noFill/>
          <a:ln/>
        </p:spPr>
        <p:txBody>
          <a:bodyPr wrap="square" rtlCol="0" anchor="ctr"/>
          <a:lstStyle/>
          <a:p>
            <a:pPr marL="0" indent="0">
              <a:buNone/>
            </a:pPr>
            <a:r>
              <a:rPr lang="en-US" sz="1100">
                <a:solidFill>
                  <a:srgbClr val="1A2E3A"/>
                </a:solidFill>
                <a:latin typeface="Calibri" pitchFamily="34" charset="0"/>
                <a:ea typeface="Calibri" pitchFamily="34" charset="-122"/>
                <a:cs typeface="Calibri" pitchFamily="34" charset="-120"/>
              </a:rPr>
              <a:t>Low correlation</a:t>
            </a:r>
            <a:endParaRPr lang="en-US" sz="1100"/>
          </a:p>
        </p:txBody>
      </p:sp>
      <p:sp>
        <p:nvSpPr>
          <p:cNvPr id="21" name="Text 19"/>
          <p:cNvSpPr/>
          <p:nvPr/>
        </p:nvSpPr>
        <p:spPr>
          <a:xfrm>
            <a:off x="2423160" y="3328416"/>
            <a:ext cx="3364992" cy="475488"/>
          </a:xfrm>
          <a:prstGeom prst="rect">
            <a:avLst/>
          </a:prstGeom>
          <a:noFill/>
          <a:ln/>
        </p:spPr>
        <p:txBody>
          <a:bodyPr wrap="square" rtlCol="0" anchor="ctr"/>
          <a:lstStyle/>
          <a:p>
            <a:pPr marL="0" indent="0">
              <a:buNone/>
            </a:pPr>
            <a:r>
              <a:rPr lang="en-US" sz="1100">
                <a:solidFill>
                  <a:srgbClr val="0A7373"/>
                </a:solidFill>
                <a:latin typeface="Courier New" pitchFamily="34" charset="0"/>
                <a:ea typeface="Courier New" pitchFamily="34" charset="-122"/>
                <a:cs typeface="Courier New" pitchFamily="34" charset="-120"/>
              </a:rPr>
              <a:t>'fractal_dimension1'</a:t>
            </a:r>
            <a:endParaRPr lang="en-US" sz="1100"/>
          </a:p>
        </p:txBody>
      </p:sp>
      <p:sp>
        <p:nvSpPr>
          <p:cNvPr id="22" name="Text 20"/>
          <p:cNvSpPr/>
          <p:nvPr/>
        </p:nvSpPr>
        <p:spPr>
          <a:xfrm>
            <a:off x="5897880" y="3328416"/>
            <a:ext cx="2907792" cy="475488"/>
          </a:xfrm>
          <a:prstGeom prst="rect">
            <a:avLst/>
          </a:prstGeom>
          <a:noFill/>
          <a:ln/>
        </p:spPr>
        <p:txBody>
          <a:bodyPr wrap="square" rtlCol="0" anchor="ctr"/>
          <a:lstStyle/>
          <a:p>
            <a:pPr marL="0" indent="0">
              <a:buNone/>
            </a:pPr>
            <a:r>
              <a:rPr lang="en-US" sz="1100">
                <a:solidFill>
                  <a:srgbClr val="1A2E3A"/>
                </a:solidFill>
                <a:latin typeface="Calibri" pitchFamily="34" charset="0"/>
                <a:ea typeface="Calibri" pitchFamily="34" charset="-122"/>
                <a:cs typeface="Calibri" pitchFamily="34" charset="-120"/>
              </a:rPr>
              <a:t>Almost complete overlap</a:t>
            </a:r>
            <a:endParaRPr lang="en-US" sz="1100"/>
          </a:p>
        </p:txBody>
      </p:sp>
      <p:sp>
        <p:nvSpPr>
          <p:cNvPr id="23" name="Shape 21"/>
          <p:cNvSpPr/>
          <p:nvPr/>
        </p:nvSpPr>
        <p:spPr>
          <a:xfrm>
            <a:off x="320040" y="3803904"/>
            <a:ext cx="8503920" cy="475488"/>
          </a:xfrm>
          <a:prstGeom prst="rect">
            <a:avLst/>
          </a:prstGeom>
          <a:solidFill>
            <a:srgbClr val="EAF4F2"/>
          </a:solidFill>
          <a:ln w="12700">
            <a:solidFill>
              <a:srgbClr val="D0E0DC"/>
            </a:solidFill>
            <a:prstDash val="solid"/>
          </a:ln>
        </p:spPr>
        <p:txBody>
          <a:bodyPr/>
          <a:lstStyle/>
          <a:p>
            <a:endParaRPr lang="en-GB"/>
          </a:p>
        </p:txBody>
      </p:sp>
      <p:sp>
        <p:nvSpPr>
          <p:cNvPr id="24" name="Text 22"/>
          <p:cNvSpPr/>
          <p:nvPr/>
        </p:nvSpPr>
        <p:spPr>
          <a:xfrm>
            <a:off x="411480" y="3803904"/>
            <a:ext cx="1901952" cy="475488"/>
          </a:xfrm>
          <a:prstGeom prst="rect">
            <a:avLst/>
          </a:prstGeom>
          <a:noFill/>
          <a:ln/>
        </p:spPr>
        <p:txBody>
          <a:bodyPr wrap="square" rtlCol="0" anchor="ctr"/>
          <a:lstStyle/>
          <a:p>
            <a:pPr marL="0" indent="0">
              <a:buNone/>
            </a:pPr>
            <a:r>
              <a:rPr lang="en-US" sz="1100">
                <a:solidFill>
                  <a:srgbClr val="1A2E3A"/>
                </a:solidFill>
                <a:latin typeface="Calibri" pitchFamily="34" charset="0"/>
                <a:ea typeface="Calibri" pitchFamily="34" charset="-122"/>
                <a:cs typeface="Calibri" pitchFamily="34" charset="-120"/>
              </a:rPr>
              <a:t>Low correlation</a:t>
            </a:r>
            <a:endParaRPr lang="en-US" sz="1100"/>
          </a:p>
        </p:txBody>
      </p:sp>
      <p:sp>
        <p:nvSpPr>
          <p:cNvPr id="25" name="Text 23"/>
          <p:cNvSpPr/>
          <p:nvPr/>
        </p:nvSpPr>
        <p:spPr>
          <a:xfrm>
            <a:off x="2423160" y="3803904"/>
            <a:ext cx="3364992" cy="475488"/>
          </a:xfrm>
          <a:prstGeom prst="rect">
            <a:avLst/>
          </a:prstGeom>
          <a:noFill/>
          <a:ln/>
        </p:spPr>
        <p:txBody>
          <a:bodyPr wrap="square" rtlCol="0" anchor="ctr"/>
          <a:lstStyle/>
          <a:p>
            <a:pPr marL="0" indent="0">
              <a:buNone/>
            </a:pPr>
            <a:r>
              <a:rPr lang="en-US" sz="1100">
                <a:solidFill>
                  <a:srgbClr val="0A7373"/>
                </a:solidFill>
                <a:latin typeface="Courier New" pitchFamily="34" charset="0"/>
                <a:ea typeface="Courier New" pitchFamily="34" charset="-122"/>
                <a:cs typeface="Courier New" pitchFamily="34" charset="-120"/>
              </a:rPr>
              <a:t>'symmetry1'</a:t>
            </a:r>
            <a:endParaRPr lang="en-US" sz="1100"/>
          </a:p>
        </p:txBody>
      </p:sp>
      <p:sp>
        <p:nvSpPr>
          <p:cNvPr id="26" name="Text 24"/>
          <p:cNvSpPr/>
          <p:nvPr/>
        </p:nvSpPr>
        <p:spPr>
          <a:xfrm>
            <a:off x="5897880" y="3803904"/>
            <a:ext cx="2907792" cy="475488"/>
          </a:xfrm>
          <a:prstGeom prst="rect">
            <a:avLst/>
          </a:prstGeom>
          <a:noFill/>
          <a:ln/>
        </p:spPr>
        <p:txBody>
          <a:bodyPr wrap="square" rtlCol="0" anchor="ctr"/>
          <a:lstStyle/>
          <a:p>
            <a:pPr marL="0" indent="0">
              <a:buNone/>
            </a:pPr>
            <a:r>
              <a:rPr lang="en-US" sz="1100">
                <a:solidFill>
                  <a:srgbClr val="1A2E3A"/>
                </a:solidFill>
                <a:latin typeface="Calibri" pitchFamily="34" charset="0"/>
                <a:ea typeface="Calibri" pitchFamily="34" charset="-122"/>
                <a:cs typeface="Calibri" pitchFamily="34" charset="-120"/>
              </a:rPr>
              <a:t>Little separation — try it!</a:t>
            </a:r>
            <a:endParaRPr lang="en-US" sz="1100"/>
          </a:p>
        </p:txBody>
      </p:sp>
      <p:sp>
        <p:nvSpPr>
          <p:cNvPr id="27" name="Text 25"/>
          <p:cNvSpPr/>
          <p:nvPr/>
        </p:nvSpPr>
        <p:spPr>
          <a:xfrm>
            <a:off x="320040" y="4544568"/>
            <a:ext cx="8503920" cy="347472"/>
          </a:xfrm>
          <a:prstGeom prst="rect">
            <a:avLst/>
          </a:prstGeom>
          <a:noFill/>
          <a:ln/>
        </p:spPr>
        <p:txBody>
          <a:bodyPr wrap="square" rtlCol="0" anchor="ctr"/>
          <a:lstStyle/>
          <a:p>
            <a:pPr marL="0" indent="0">
              <a:buNone/>
            </a:pPr>
            <a:r>
              <a:rPr lang="en-US" sz="1200" i="1" dirty="0">
                <a:solidFill>
                  <a:srgbClr val="5A7A8A"/>
                </a:solidFill>
                <a:latin typeface="Calibri" pitchFamily="34" charset="0"/>
                <a:ea typeface="Calibri" pitchFamily="34" charset="-122"/>
                <a:cs typeface="Calibri" pitchFamily="34" charset="-120"/>
              </a:rPr>
              <a:t> Bonus: can a feature with low correlation still add value when combined with other features?</a:t>
            </a:r>
            <a:endParaRPr lang="en-US" sz="12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D3349"/>
        </a:solidFill>
        <a:effectLst/>
      </p:bgPr>
    </p:bg>
    <p:spTree>
      <p:nvGrpSpPr>
        <p:cNvPr id="1" name="">
          <a:extLst>
            <a:ext uri="{FF2B5EF4-FFF2-40B4-BE49-F238E27FC236}">
              <a16:creationId xmlns:a16="http://schemas.microsoft.com/office/drawing/2014/main" id="{37F2C91A-78B8-C2A7-CC25-1C3B8D540865}"/>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83E95983-E59A-2C05-EC3D-B0474D0C5DFA}"/>
              </a:ext>
            </a:extLst>
          </p:cNvPr>
          <p:cNvSpPr/>
          <p:nvPr/>
        </p:nvSpPr>
        <p:spPr>
          <a:xfrm>
            <a:off x="0" y="0"/>
            <a:ext cx="164592" cy="5143500"/>
          </a:xfrm>
          <a:prstGeom prst="rect">
            <a:avLst/>
          </a:prstGeom>
          <a:solidFill>
            <a:srgbClr val="2EC4B6"/>
          </a:solidFill>
          <a:ln w="12700">
            <a:solidFill>
              <a:srgbClr val="2EC4B6"/>
            </a:solidFill>
            <a:prstDash val="solid"/>
          </a:ln>
        </p:spPr>
        <p:txBody>
          <a:bodyPr/>
          <a:lstStyle/>
          <a:p>
            <a:endParaRPr lang="en-GB"/>
          </a:p>
        </p:txBody>
      </p:sp>
      <p:sp>
        <p:nvSpPr>
          <p:cNvPr id="3" name="Text 1">
            <a:extLst>
              <a:ext uri="{FF2B5EF4-FFF2-40B4-BE49-F238E27FC236}">
                <a16:creationId xmlns:a16="http://schemas.microsoft.com/office/drawing/2014/main" id="{D6B8F16C-B573-C9CA-DF26-264C0E885B1D}"/>
              </a:ext>
            </a:extLst>
          </p:cNvPr>
          <p:cNvSpPr/>
          <p:nvPr/>
        </p:nvSpPr>
        <p:spPr>
          <a:xfrm>
            <a:off x="457200" y="1371600"/>
            <a:ext cx="8229600" cy="1463040"/>
          </a:xfrm>
          <a:prstGeom prst="rect">
            <a:avLst/>
          </a:prstGeom>
          <a:noFill/>
          <a:ln/>
        </p:spPr>
        <p:txBody>
          <a:bodyPr wrap="square" lIns="91440" tIns="45720" rIns="91440" bIns="45720" rtlCol="0" anchor="ctr"/>
          <a:lstStyle/>
          <a:p>
            <a:r>
              <a:rPr lang="en-US" sz="3800" b="1">
                <a:solidFill>
                  <a:srgbClr val="FFFFFF"/>
                </a:solidFill>
                <a:latin typeface="Calibri"/>
                <a:ea typeface="Calibri"/>
                <a:cs typeface="Calibri"/>
              </a:rPr>
              <a:t>Part 2 – Machine learning with scikit-learn</a:t>
            </a:r>
            <a:endParaRPr lang="en-US" sz="3800" err="1">
              <a:latin typeface="Calibri"/>
              <a:ea typeface="Calibri"/>
              <a:cs typeface="Calibri"/>
            </a:endParaRPr>
          </a:p>
        </p:txBody>
      </p:sp>
      <p:sp>
        <p:nvSpPr>
          <p:cNvPr id="4" name="Text 2">
            <a:extLst>
              <a:ext uri="{FF2B5EF4-FFF2-40B4-BE49-F238E27FC236}">
                <a16:creationId xmlns:a16="http://schemas.microsoft.com/office/drawing/2014/main" id="{BA16E5BB-5F3A-16DC-BDE1-391DE687562B}"/>
              </a:ext>
            </a:extLst>
          </p:cNvPr>
          <p:cNvSpPr/>
          <p:nvPr/>
        </p:nvSpPr>
        <p:spPr>
          <a:xfrm>
            <a:off x="457200" y="3064364"/>
            <a:ext cx="8229600" cy="640080"/>
          </a:xfrm>
          <a:prstGeom prst="rect">
            <a:avLst/>
          </a:prstGeom>
          <a:noFill/>
          <a:ln/>
        </p:spPr>
        <p:txBody>
          <a:bodyPr wrap="square" lIns="91440" tIns="45720" rIns="91440" bIns="45720" rtlCol="0" anchor="ctr"/>
          <a:lstStyle/>
          <a:p>
            <a:r>
              <a:rPr lang="en-US" sz="1700" i="1">
                <a:solidFill>
                  <a:srgbClr val="2EC4B6"/>
                </a:solidFill>
                <a:ea typeface="Calibri"/>
                <a:cs typeface="Calibri"/>
              </a:rPr>
              <a:t>Implementing and evaluating models.</a:t>
            </a:r>
            <a:endParaRPr lang="en-US" sz="1700" i="1" dirty="0">
              <a:solidFill>
                <a:srgbClr val="2EC4B6"/>
              </a:solidFill>
              <a:ea typeface="Calibri"/>
              <a:cs typeface="Calibri"/>
            </a:endParaRPr>
          </a:p>
        </p:txBody>
      </p:sp>
    </p:spTree>
    <p:extLst>
      <p:ext uri="{BB962C8B-B14F-4D97-AF65-F5344CB8AC3E}">
        <p14:creationId xmlns:p14="http://schemas.microsoft.com/office/powerpoint/2010/main" val="3520337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7">
    <p:bg>
      <p:bgPr>
        <a:solidFill>
          <a:srgbClr val="F7F4EF"/>
        </a:solidFill>
        <a:effectLst/>
      </p:bgPr>
    </p:bg>
    <p:spTree>
      <p:nvGrpSpPr>
        <p:cNvPr id="1" name=""/>
        <p:cNvGrpSpPr/>
        <p:nvPr/>
      </p:nvGrpSpPr>
      <p:grpSpPr>
        <a:xfrm>
          <a:off x="0" y="0"/>
          <a:ext cx="0" cy="0"/>
          <a:chOff x="0" y="0"/>
          <a:chExt cx="0" cy="0"/>
        </a:xfrm>
      </p:grpSpPr>
      <p:sp>
        <p:nvSpPr>
          <p:cNvPr id="2" name="Shape 0"/>
          <p:cNvSpPr/>
          <p:nvPr/>
        </p:nvSpPr>
        <p:spPr>
          <a:xfrm>
            <a:off x="0" y="0"/>
            <a:ext cx="9144000" cy="594360"/>
          </a:xfrm>
          <a:prstGeom prst="rect">
            <a:avLst/>
          </a:prstGeom>
          <a:solidFill>
            <a:srgbClr val="0A7373"/>
          </a:solidFill>
          <a:ln w="12700">
            <a:solidFill>
              <a:srgbClr val="0A7373"/>
            </a:solidFill>
            <a:prstDash val="solid"/>
          </a:ln>
        </p:spPr>
        <p:txBody>
          <a:bodyPr/>
          <a:lstStyle/>
          <a:p>
            <a:endParaRPr lang="en-GB"/>
          </a:p>
        </p:txBody>
      </p:sp>
      <p:sp>
        <p:nvSpPr>
          <p:cNvPr id="3" name="Text 1"/>
          <p:cNvSpPr/>
          <p:nvPr/>
        </p:nvSpPr>
        <p:spPr>
          <a:xfrm>
            <a:off x="320040" y="0"/>
            <a:ext cx="8503920" cy="594360"/>
          </a:xfrm>
          <a:prstGeom prst="rect">
            <a:avLst/>
          </a:prstGeom>
          <a:noFill/>
          <a:ln/>
        </p:spPr>
        <p:txBody>
          <a:bodyPr wrap="square" lIns="0" tIns="0" rIns="0" bIns="0" rtlCol="0" anchor="ctr"/>
          <a:lstStyle/>
          <a:p>
            <a:pPr marL="0" indent="0">
              <a:buNone/>
            </a:pPr>
            <a:r>
              <a:rPr lang="en-US" sz="2100" b="1">
                <a:solidFill>
                  <a:srgbClr val="FFFFFF"/>
                </a:solidFill>
                <a:latin typeface="Calibri" pitchFamily="34" charset="0"/>
                <a:ea typeface="Calibri" pitchFamily="34" charset="-122"/>
                <a:cs typeface="Calibri" pitchFamily="34" charset="-120"/>
              </a:rPr>
              <a:t>How Does a Model Learn?</a:t>
            </a:r>
            <a:endParaRPr lang="en-US" sz="2100"/>
          </a:p>
        </p:txBody>
      </p:sp>
      <p:sp>
        <p:nvSpPr>
          <p:cNvPr id="4" name="Shape 2"/>
          <p:cNvSpPr/>
          <p:nvPr/>
        </p:nvSpPr>
        <p:spPr>
          <a:xfrm>
            <a:off x="204578" y="1371600"/>
            <a:ext cx="1965960" cy="1005840"/>
          </a:xfrm>
          <a:prstGeom prst="rect">
            <a:avLst/>
          </a:prstGeom>
          <a:solidFill>
            <a:srgbClr val="0A7373"/>
          </a:solidFill>
          <a:ln/>
          <a:effectLst>
            <a:outerShdw blurRad="76200" dist="25400" dir="8100000" algn="bl" rotWithShape="0">
              <a:srgbClr val="000000">
                <a:alpha val="12000"/>
              </a:srgbClr>
            </a:outerShdw>
          </a:effectLst>
        </p:spPr>
        <p:txBody>
          <a:bodyPr/>
          <a:lstStyle/>
          <a:p>
            <a:endParaRPr lang="en-GB"/>
          </a:p>
        </p:txBody>
      </p:sp>
      <p:sp>
        <p:nvSpPr>
          <p:cNvPr id="5" name="Text 3"/>
          <p:cNvSpPr/>
          <p:nvPr/>
        </p:nvSpPr>
        <p:spPr>
          <a:xfrm>
            <a:off x="204578" y="1371600"/>
            <a:ext cx="1965960" cy="1005840"/>
          </a:xfrm>
          <a:prstGeom prst="rect">
            <a:avLst/>
          </a:prstGeom>
          <a:noFill/>
          <a:ln/>
        </p:spPr>
        <p:txBody>
          <a:bodyPr wrap="square" lIns="91440" tIns="45720" rIns="91440" bIns="45720" rtlCol="0" anchor="ctr"/>
          <a:lstStyle/>
          <a:p>
            <a:pPr marL="0" indent="0" algn="ctr">
              <a:buNone/>
            </a:pPr>
            <a:r>
              <a:rPr lang="en-US" sz="1300" b="1">
                <a:solidFill>
                  <a:srgbClr val="FFFFFF"/>
                </a:solidFill>
                <a:latin typeface="Calibri" pitchFamily="34" charset="0"/>
                <a:ea typeface="Calibri" pitchFamily="34" charset="-122"/>
                <a:cs typeface="Calibri" pitchFamily="34" charset="-120"/>
              </a:rPr>
              <a:t>Input</a:t>
            </a:r>
            <a:endParaRPr lang="en-US" sz="1300"/>
          </a:p>
          <a:p>
            <a:pPr algn="ctr"/>
            <a:r>
              <a:rPr lang="en-US" sz="1300" b="1" dirty="0">
                <a:solidFill>
                  <a:srgbClr val="FFFFFF"/>
                </a:solidFill>
                <a:latin typeface="Calibri"/>
                <a:ea typeface="Calibri"/>
                <a:cs typeface="Calibri"/>
              </a:rPr>
              <a:t>Features (e.g. area, perimeter..)</a:t>
            </a:r>
            <a:endParaRPr lang="en-US" sz="1300" dirty="0"/>
          </a:p>
        </p:txBody>
      </p:sp>
      <p:sp>
        <p:nvSpPr>
          <p:cNvPr id="6" name="Text 4"/>
          <p:cNvSpPr/>
          <p:nvPr/>
        </p:nvSpPr>
        <p:spPr>
          <a:xfrm>
            <a:off x="2033378" y="1600200"/>
            <a:ext cx="548640" cy="548640"/>
          </a:xfrm>
          <a:prstGeom prst="rect">
            <a:avLst/>
          </a:prstGeom>
          <a:noFill/>
          <a:ln/>
        </p:spPr>
        <p:txBody>
          <a:bodyPr wrap="square" rtlCol="0" anchor="ctr"/>
          <a:lstStyle/>
          <a:p>
            <a:pPr marL="0" indent="0" algn="ctr">
              <a:buNone/>
            </a:pPr>
            <a:r>
              <a:rPr lang="en-US" sz="1800">
                <a:solidFill>
                  <a:srgbClr val="5A7A8A"/>
                </a:solidFill>
                <a:latin typeface="Calibri" pitchFamily="34" charset="0"/>
                <a:ea typeface="Calibri" pitchFamily="34" charset="-122"/>
                <a:cs typeface="Calibri" pitchFamily="34" charset="-120"/>
              </a:rPr>
              <a:t>→</a:t>
            </a:r>
            <a:endParaRPr lang="en-US" sz="1800"/>
          </a:p>
        </p:txBody>
      </p:sp>
      <p:sp>
        <p:nvSpPr>
          <p:cNvPr id="7" name="Shape 5"/>
          <p:cNvSpPr/>
          <p:nvPr/>
        </p:nvSpPr>
        <p:spPr>
          <a:xfrm>
            <a:off x="2444858" y="1371600"/>
            <a:ext cx="1965960" cy="1005840"/>
          </a:xfrm>
          <a:prstGeom prst="rect">
            <a:avLst/>
          </a:prstGeom>
          <a:solidFill>
            <a:srgbClr val="0D3349"/>
          </a:solidFill>
          <a:ln/>
          <a:effectLst>
            <a:outerShdw blurRad="76200" dist="25400" dir="8100000" algn="bl" rotWithShape="0">
              <a:srgbClr val="000000">
                <a:alpha val="12000"/>
              </a:srgbClr>
            </a:outerShdw>
          </a:effectLst>
        </p:spPr>
        <p:txBody>
          <a:bodyPr/>
          <a:lstStyle/>
          <a:p>
            <a:endParaRPr lang="en-GB"/>
          </a:p>
        </p:txBody>
      </p:sp>
      <p:sp>
        <p:nvSpPr>
          <p:cNvPr id="8" name="Text 6"/>
          <p:cNvSpPr/>
          <p:nvPr/>
        </p:nvSpPr>
        <p:spPr>
          <a:xfrm>
            <a:off x="2444858" y="1371600"/>
            <a:ext cx="1965960" cy="1005840"/>
          </a:xfrm>
          <a:prstGeom prst="rect">
            <a:avLst/>
          </a:prstGeom>
          <a:noFill/>
          <a:ln/>
        </p:spPr>
        <p:txBody>
          <a:bodyPr wrap="square" lIns="91440" tIns="45720" rIns="91440" bIns="45720" rtlCol="0" anchor="ctr"/>
          <a:lstStyle/>
          <a:p>
            <a:pPr algn="ctr"/>
            <a:r>
              <a:rPr lang="en-US" sz="1300" b="1">
                <a:solidFill>
                  <a:srgbClr val="FFFFFF"/>
                </a:solidFill>
                <a:latin typeface="Calibri"/>
                <a:ea typeface="Calibri"/>
                <a:cs typeface="Calibri"/>
              </a:rPr>
              <a:t>Fit the model</a:t>
            </a:r>
            <a:endParaRPr lang="en-US" sz="1300"/>
          </a:p>
          <a:p>
            <a:pPr marL="0" indent="0" algn="ctr">
              <a:buNone/>
            </a:pPr>
            <a:r>
              <a:rPr lang="en-US" sz="1300" b="1" dirty="0">
                <a:solidFill>
                  <a:srgbClr val="FFFFFF"/>
                </a:solidFill>
                <a:latin typeface="Calibri"/>
                <a:ea typeface="Calibri"/>
                <a:cs typeface="Calibri"/>
              </a:rPr>
              <a:t>(</a:t>
            </a:r>
            <a:r>
              <a:rPr lang="en-US" sz="1300" b="1" dirty="0" err="1">
                <a:solidFill>
                  <a:srgbClr val="FFFFFF"/>
                </a:solidFill>
                <a:latin typeface="Calibri"/>
                <a:ea typeface="Calibri"/>
                <a:cs typeface="Calibri"/>
              </a:rPr>
              <a:t>maths</a:t>
            </a:r>
            <a:r>
              <a:rPr lang="en-US" sz="1300" b="1" dirty="0">
                <a:solidFill>
                  <a:srgbClr val="FFFFFF"/>
                </a:solidFill>
                <a:latin typeface="Calibri"/>
                <a:ea typeface="Calibri"/>
                <a:cs typeface="Calibri"/>
              </a:rPr>
              <a:t>)</a:t>
            </a:r>
            <a:endParaRPr lang="en-US" sz="1300" dirty="0">
              <a:latin typeface="Calibri"/>
              <a:ea typeface="Calibri"/>
              <a:cs typeface="Calibri"/>
            </a:endParaRPr>
          </a:p>
        </p:txBody>
      </p:sp>
      <p:sp>
        <p:nvSpPr>
          <p:cNvPr id="9" name="Text 7"/>
          <p:cNvSpPr/>
          <p:nvPr/>
        </p:nvSpPr>
        <p:spPr>
          <a:xfrm>
            <a:off x="4273658" y="1600200"/>
            <a:ext cx="548640" cy="548640"/>
          </a:xfrm>
          <a:prstGeom prst="rect">
            <a:avLst/>
          </a:prstGeom>
          <a:noFill/>
          <a:ln/>
        </p:spPr>
        <p:txBody>
          <a:bodyPr wrap="square" rtlCol="0" anchor="ctr"/>
          <a:lstStyle/>
          <a:p>
            <a:pPr marL="0" indent="0" algn="ctr">
              <a:buNone/>
            </a:pPr>
            <a:r>
              <a:rPr lang="en-US" sz="1800">
                <a:solidFill>
                  <a:srgbClr val="5A7A8A"/>
                </a:solidFill>
                <a:latin typeface="Calibri" pitchFamily="34" charset="0"/>
                <a:ea typeface="Calibri" pitchFamily="34" charset="-122"/>
                <a:cs typeface="Calibri" pitchFamily="34" charset="-120"/>
              </a:rPr>
              <a:t>→</a:t>
            </a:r>
            <a:endParaRPr lang="en-US" sz="1800"/>
          </a:p>
        </p:txBody>
      </p:sp>
      <p:sp>
        <p:nvSpPr>
          <p:cNvPr id="10" name="Shape 8"/>
          <p:cNvSpPr/>
          <p:nvPr/>
        </p:nvSpPr>
        <p:spPr>
          <a:xfrm>
            <a:off x="4685138" y="1371600"/>
            <a:ext cx="1965960" cy="1005840"/>
          </a:xfrm>
          <a:prstGeom prst="rect">
            <a:avLst/>
          </a:prstGeom>
          <a:solidFill>
            <a:srgbClr val="E05C35"/>
          </a:solidFill>
          <a:ln/>
          <a:effectLst>
            <a:outerShdw blurRad="76200" dist="25400" dir="8100000" algn="bl" rotWithShape="0">
              <a:srgbClr val="000000">
                <a:alpha val="12000"/>
              </a:srgbClr>
            </a:outerShdw>
          </a:effectLst>
        </p:spPr>
        <p:txBody>
          <a:bodyPr/>
          <a:lstStyle/>
          <a:p>
            <a:endParaRPr lang="en-GB"/>
          </a:p>
        </p:txBody>
      </p:sp>
      <p:sp>
        <p:nvSpPr>
          <p:cNvPr id="11" name="Text 9"/>
          <p:cNvSpPr/>
          <p:nvPr/>
        </p:nvSpPr>
        <p:spPr>
          <a:xfrm>
            <a:off x="4685138" y="1371600"/>
            <a:ext cx="1965960" cy="1005840"/>
          </a:xfrm>
          <a:prstGeom prst="rect">
            <a:avLst/>
          </a:prstGeom>
          <a:noFill/>
          <a:ln/>
        </p:spPr>
        <p:txBody>
          <a:bodyPr wrap="square" lIns="91440" tIns="45720" rIns="91440" bIns="45720" rtlCol="0" anchor="ctr"/>
          <a:lstStyle/>
          <a:p>
            <a:pPr algn="ctr"/>
            <a:r>
              <a:rPr lang="en-US" sz="1300" b="1">
                <a:solidFill>
                  <a:srgbClr val="FFFFFF"/>
                </a:solidFill>
                <a:latin typeface="Calibri"/>
                <a:ea typeface="Calibri"/>
                <a:cs typeface="Calibri"/>
              </a:rPr>
              <a:t>Prediction (M or B)</a:t>
            </a:r>
            <a:endParaRPr lang="en-US" sz="1300" b="1">
              <a:solidFill>
                <a:srgbClr val="FFFFFF"/>
              </a:solidFill>
              <a:ea typeface="Calibri"/>
              <a:cs typeface="Calibri"/>
            </a:endParaRPr>
          </a:p>
        </p:txBody>
      </p:sp>
      <p:sp>
        <p:nvSpPr>
          <p:cNvPr id="12" name="Text 10"/>
          <p:cNvSpPr/>
          <p:nvPr/>
        </p:nvSpPr>
        <p:spPr>
          <a:xfrm>
            <a:off x="6513938" y="1600200"/>
            <a:ext cx="548640" cy="548640"/>
          </a:xfrm>
          <a:prstGeom prst="rect">
            <a:avLst/>
          </a:prstGeom>
          <a:noFill/>
          <a:ln/>
        </p:spPr>
        <p:txBody>
          <a:bodyPr wrap="square" rtlCol="0" anchor="ctr"/>
          <a:lstStyle/>
          <a:p>
            <a:pPr marL="0" indent="0" algn="ctr">
              <a:buNone/>
            </a:pPr>
            <a:r>
              <a:rPr lang="en-US" sz="1800">
                <a:solidFill>
                  <a:srgbClr val="5A7A8A"/>
                </a:solidFill>
                <a:latin typeface="Calibri" pitchFamily="34" charset="0"/>
                <a:ea typeface="Calibri" pitchFamily="34" charset="-122"/>
                <a:cs typeface="Calibri" pitchFamily="34" charset="-120"/>
              </a:rPr>
              <a:t>→</a:t>
            </a:r>
            <a:endParaRPr lang="en-US" sz="1800"/>
          </a:p>
        </p:txBody>
      </p:sp>
      <p:sp>
        <p:nvSpPr>
          <p:cNvPr id="13" name="Shape 11"/>
          <p:cNvSpPr/>
          <p:nvPr/>
        </p:nvSpPr>
        <p:spPr>
          <a:xfrm>
            <a:off x="6925418" y="1371600"/>
            <a:ext cx="1965960" cy="1005840"/>
          </a:xfrm>
          <a:prstGeom prst="rect">
            <a:avLst/>
          </a:prstGeom>
          <a:solidFill>
            <a:srgbClr val="5A7A8A"/>
          </a:solidFill>
          <a:ln/>
          <a:effectLst>
            <a:outerShdw blurRad="76200" dist="25400" dir="8100000" algn="bl" rotWithShape="0">
              <a:srgbClr val="000000">
                <a:alpha val="12000"/>
              </a:srgbClr>
            </a:outerShdw>
          </a:effectLst>
        </p:spPr>
        <p:txBody>
          <a:bodyPr/>
          <a:lstStyle/>
          <a:p>
            <a:endParaRPr lang="en-GB"/>
          </a:p>
        </p:txBody>
      </p:sp>
      <p:sp>
        <p:nvSpPr>
          <p:cNvPr id="14" name="Text 12"/>
          <p:cNvSpPr/>
          <p:nvPr/>
        </p:nvSpPr>
        <p:spPr>
          <a:xfrm>
            <a:off x="6921818" y="1371600"/>
            <a:ext cx="1965960" cy="1005840"/>
          </a:xfrm>
          <a:prstGeom prst="rect">
            <a:avLst/>
          </a:prstGeom>
          <a:noFill/>
          <a:ln/>
        </p:spPr>
        <p:txBody>
          <a:bodyPr wrap="square" lIns="91440" tIns="45720" rIns="91440" bIns="45720" rtlCol="0" anchor="ctr"/>
          <a:lstStyle/>
          <a:p>
            <a:pPr marL="0" indent="0" algn="ctr">
              <a:buNone/>
            </a:pPr>
            <a:r>
              <a:rPr lang="en-US" sz="1300" b="1">
                <a:solidFill>
                  <a:srgbClr val="FFFFFF"/>
                </a:solidFill>
                <a:latin typeface="Calibri" pitchFamily="34" charset="0"/>
                <a:ea typeface="Calibri" pitchFamily="34" charset="-122"/>
                <a:cs typeface="Calibri" pitchFamily="34" charset="-120"/>
              </a:rPr>
              <a:t>Compare with</a:t>
            </a:r>
            <a:endParaRPr lang="en-US" sz="1300"/>
          </a:p>
          <a:p>
            <a:pPr algn="ctr"/>
            <a:r>
              <a:rPr lang="en-US" sz="1300" b="1">
                <a:solidFill>
                  <a:srgbClr val="FFFFFF"/>
                </a:solidFill>
                <a:latin typeface="Calibri"/>
                <a:ea typeface="Calibri"/>
                <a:cs typeface="Calibri"/>
              </a:rPr>
              <a:t>true label (M or B)</a:t>
            </a:r>
            <a:endParaRPr lang="en-US" sz="1300"/>
          </a:p>
        </p:txBody>
      </p:sp>
      <p:sp>
        <p:nvSpPr>
          <p:cNvPr id="15" name="Text 13"/>
          <p:cNvSpPr/>
          <p:nvPr/>
        </p:nvSpPr>
        <p:spPr>
          <a:xfrm>
            <a:off x="274320" y="2578608"/>
            <a:ext cx="8595360" cy="420624"/>
          </a:xfrm>
          <a:prstGeom prst="rect">
            <a:avLst/>
          </a:prstGeom>
          <a:noFill/>
          <a:ln/>
        </p:spPr>
        <p:txBody>
          <a:bodyPr wrap="square" rtlCol="0" anchor="ctr"/>
          <a:lstStyle/>
          <a:p>
            <a:pPr marL="0" indent="0" algn="ctr">
              <a:buNone/>
            </a:pPr>
            <a:r>
              <a:rPr lang="en-US" sz="1400" b="1">
                <a:solidFill>
                  <a:srgbClr val="E05C35"/>
                </a:solidFill>
                <a:latin typeface="Calibri" pitchFamily="34" charset="0"/>
                <a:ea typeface="Calibri" pitchFamily="34" charset="-122"/>
                <a:cs typeface="Calibri" pitchFamily="34" charset="-120"/>
              </a:rPr>
              <a:t>If prediction is wrong → adjust model parameters   (this is learning!)</a:t>
            </a:r>
            <a:endParaRPr lang="en-US" sz="1400"/>
          </a:p>
        </p:txBody>
      </p:sp>
      <p:sp>
        <p:nvSpPr>
          <p:cNvPr id="16" name="Text 14"/>
          <p:cNvSpPr/>
          <p:nvPr/>
        </p:nvSpPr>
        <p:spPr>
          <a:xfrm>
            <a:off x="274320" y="3154680"/>
            <a:ext cx="8595360" cy="1828800"/>
          </a:xfrm>
          <a:prstGeom prst="rect">
            <a:avLst/>
          </a:prstGeom>
          <a:noFill/>
          <a:ln/>
        </p:spPr>
        <p:txBody>
          <a:bodyPr wrap="square" lIns="91440" tIns="45720" rIns="91440" bIns="45720" rtlCol="0" anchor="ctr"/>
          <a:lstStyle/>
          <a:p>
            <a:r>
              <a:rPr lang="en-US" sz="1400" b="1" dirty="0">
                <a:solidFill>
                  <a:srgbClr val="1A2E3A"/>
                </a:solidFill>
                <a:latin typeface="Calibri"/>
                <a:ea typeface="Calibri"/>
                <a:cs typeface="Calibri"/>
              </a:rPr>
              <a:t>Parameters:</a:t>
            </a:r>
            <a:r>
              <a:rPr lang="en-US" sz="1400" dirty="0">
                <a:solidFill>
                  <a:srgbClr val="1A2E3A"/>
                </a:solidFill>
                <a:latin typeface="Calibri"/>
                <a:ea typeface="Calibri"/>
                <a:cs typeface="Calibri"/>
              </a:rPr>
              <a:t> numbers inside the model that get adjusted during training
</a:t>
            </a:r>
            <a:r>
              <a:rPr lang="en-US" sz="1400" b="1" dirty="0">
                <a:solidFill>
                  <a:srgbClr val="1A2E3A"/>
                </a:solidFill>
                <a:latin typeface="Calibri"/>
                <a:ea typeface="Calibri"/>
                <a:cs typeface="Calibri"/>
              </a:rPr>
              <a:t>Loss function:</a:t>
            </a:r>
            <a:r>
              <a:rPr lang="en-US" sz="1400" dirty="0">
                <a:solidFill>
                  <a:srgbClr val="1A2E3A"/>
                </a:solidFill>
                <a:latin typeface="Calibri"/>
                <a:ea typeface="Calibri"/>
                <a:cs typeface="Calibri"/>
              </a:rPr>
              <a:t> a score for how wrong the model is – we want to </a:t>
            </a:r>
            <a:r>
              <a:rPr lang="en-US" sz="1400" dirty="0" err="1">
                <a:solidFill>
                  <a:srgbClr val="1A2E3A"/>
                </a:solidFill>
                <a:latin typeface="Calibri"/>
                <a:ea typeface="Calibri"/>
                <a:cs typeface="Calibri"/>
              </a:rPr>
              <a:t>minimise</a:t>
            </a:r>
            <a:r>
              <a:rPr lang="en-US" sz="1400" dirty="0">
                <a:solidFill>
                  <a:srgbClr val="1A2E3A"/>
                </a:solidFill>
                <a:latin typeface="Calibri"/>
                <a:ea typeface="Calibri"/>
                <a:cs typeface="Calibri"/>
              </a:rPr>
              <a:t> it
</a:t>
            </a:r>
            <a:r>
              <a:rPr lang="en-US" sz="1400" b="1" dirty="0">
                <a:solidFill>
                  <a:srgbClr val="1A2E3A"/>
                </a:solidFill>
                <a:latin typeface="Calibri"/>
                <a:ea typeface="Calibri"/>
                <a:cs typeface="Calibri"/>
              </a:rPr>
              <a:t>Training:</a:t>
            </a:r>
            <a:r>
              <a:rPr lang="en-US" sz="1400" dirty="0">
                <a:solidFill>
                  <a:srgbClr val="1A2E3A"/>
                </a:solidFill>
                <a:latin typeface="Calibri"/>
                <a:ea typeface="Calibri"/>
                <a:cs typeface="Calibri"/>
              </a:rPr>
              <a:t> predict → measure loss (how many predictions am I getting right?) →  update parameters → repeat</a:t>
            </a:r>
            <a:endParaRPr lang="en-US" sz="1400" dirty="0">
              <a:latin typeface="Calibri"/>
              <a:ea typeface="Calibri"/>
              <a:cs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7F4EF"/>
        </a:solidFill>
        <a:effectLst/>
      </p:bgPr>
    </p:bg>
    <p:spTree>
      <p:nvGrpSpPr>
        <p:cNvPr id="1" name="">
          <a:extLst>
            <a:ext uri="{FF2B5EF4-FFF2-40B4-BE49-F238E27FC236}">
              <a16:creationId xmlns:a16="http://schemas.microsoft.com/office/drawing/2014/main" id="{7179E8A3-EC5A-A8D2-AEEF-6A0B3F9335C0}"/>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559F02B0-C648-3FE9-9D19-178042CBBBF3}"/>
              </a:ext>
            </a:extLst>
          </p:cNvPr>
          <p:cNvSpPr/>
          <p:nvPr/>
        </p:nvSpPr>
        <p:spPr>
          <a:xfrm>
            <a:off x="0" y="0"/>
            <a:ext cx="9144000" cy="594360"/>
          </a:xfrm>
          <a:prstGeom prst="rect">
            <a:avLst/>
          </a:prstGeom>
          <a:solidFill>
            <a:srgbClr val="0A7373"/>
          </a:solidFill>
          <a:ln w="12700">
            <a:solidFill>
              <a:srgbClr val="0A7373"/>
            </a:solidFill>
            <a:prstDash val="solid"/>
          </a:ln>
        </p:spPr>
        <p:txBody>
          <a:bodyPr/>
          <a:lstStyle/>
          <a:p>
            <a:endParaRPr lang="en-GB"/>
          </a:p>
        </p:txBody>
      </p:sp>
      <p:sp>
        <p:nvSpPr>
          <p:cNvPr id="3" name="Text 1">
            <a:extLst>
              <a:ext uri="{FF2B5EF4-FFF2-40B4-BE49-F238E27FC236}">
                <a16:creationId xmlns:a16="http://schemas.microsoft.com/office/drawing/2014/main" id="{54D54733-4EDA-5038-394F-D182A58D141D}"/>
              </a:ext>
            </a:extLst>
          </p:cNvPr>
          <p:cNvSpPr/>
          <p:nvPr/>
        </p:nvSpPr>
        <p:spPr>
          <a:xfrm>
            <a:off x="320040" y="0"/>
            <a:ext cx="8503920" cy="594360"/>
          </a:xfrm>
          <a:prstGeom prst="rect">
            <a:avLst/>
          </a:prstGeom>
          <a:noFill/>
          <a:ln/>
        </p:spPr>
        <p:txBody>
          <a:bodyPr wrap="square" lIns="0" tIns="0" rIns="0" bIns="0" rtlCol="0" anchor="ctr"/>
          <a:lstStyle/>
          <a:p>
            <a:r>
              <a:rPr lang="en-US" sz="2100" b="1" dirty="0">
                <a:solidFill>
                  <a:srgbClr val="FFFFFF"/>
                </a:solidFill>
                <a:latin typeface="Calibri"/>
                <a:ea typeface="Calibri"/>
                <a:cs typeface="Calibri"/>
              </a:rPr>
              <a:t>Section 2.1· implementing a model with the scikit-learn API</a:t>
            </a:r>
          </a:p>
        </p:txBody>
      </p:sp>
      <p:sp>
        <p:nvSpPr>
          <p:cNvPr id="56" name="Text 9">
            <a:extLst>
              <a:ext uri="{FF2B5EF4-FFF2-40B4-BE49-F238E27FC236}">
                <a16:creationId xmlns:a16="http://schemas.microsoft.com/office/drawing/2014/main" id="{197E82E7-26A6-575B-7615-C4AFE01E59E7}"/>
              </a:ext>
            </a:extLst>
          </p:cNvPr>
          <p:cNvSpPr/>
          <p:nvPr/>
        </p:nvSpPr>
        <p:spPr>
          <a:xfrm>
            <a:off x="5098121" y="2551035"/>
            <a:ext cx="2377440" cy="3200400"/>
          </a:xfrm>
          <a:prstGeom prst="rect">
            <a:avLst/>
          </a:prstGeom>
          <a:noFill/>
          <a:ln/>
        </p:spPr>
        <p:txBody>
          <a:bodyPr wrap="square" lIns="91440" tIns="45720" rIns="91440" bIns="45720" rtlCol="0" anchor="ctr"/>
          <a:lstStyle/>
          <a:p>
            <a:pPr marL="0" indent="0">
              <a:buNone/>
            </a:pPr>
            <a:endParaRPr lang="en-US" sz="1400">
              <a:solidFill>
                <a:srgbClr val="1A2E3A"/>
              </a:solidFill>
              <a:ea typeface="Calibri"/>
              <a:cs typeface="Calibri"/>
            </a:endParaRPr>
          </a:p>
        </p:txBody>
      </p:sp>
      <p:sp>
        <p:nvSpPr>
          <p:cNvPr id="5" name="Text 4">
            <a:extLst>
              <a:ext uri="{FF2B5EF4-FFF2-40B4-BE49-F238E27FC236}">
                <a16:creationId xmlns:a16="http://schemas.microsoft.com/office/drawing/2014/main" id="{CF44A5A1-B30F-EC4E-9C01-332801564B4A}"/>
              </a:ext>
            </a:extLst>
          </p:cNvPr>
          <p:cNvSpPr/>
          <p:nvPr/>
        </p:nvSpPr>
        <p:spPr>
          <a:xfrm>
            <a:off x="320040" y="883345"/>
            <a:ext cx="8503920" cy="402336"/>
          </a:xfrm>
          <a:prstGeom prst="rect">
            <a:avLst/>
          </a:prstGeom>
          <a:noFill/>
          <a:ln/>
        </p:spPr>
        <p:txBody>
          <a:bodyPr wrap="square" lIns="91440" tIns="45720" rIns="91440" bIns="45720" rtlCol="0" anchor="ctr"/>
          <a:lstStyle/>
          <a:p>
            <a:r>
              <a:rPr lang="en-US" sz="1300" dirty="0">
                <a:solidFill>
                  <a:srgbClr val="1A2E3A"/>
                </a:solidFill>
                <a:ea typeface="+mn-lt"/>
                <a:cs typeface="+mn-lt"/>
              </a:rPr>
              <a:t>Scikit-learn is a package that provides an easy framework for data pre-processing, model selection and implementation of various ML algorithms. We are going to use some models in this session, but many others are available. Check them out on your own time at the </a:t>
            </a:r>
            <a:r>
              <a:rPr lang="en-US" sz="1300" dirty="0">
                <a:solidFill>
                  <a:srgbClr val="1A2E3A"/>
                </a:solidFill>
                <a:ea typeface="+mn-lt"/>
                <a:cs typeface="+mn-lt"/>
                <a:hlinkClick r:id="rId3"/>
              </a:rPr>
              <a:t>website</a:t>
            </a:r>
            <a:r>
              <a:rPr lang="en-US" sz="1300" dirty="0">
                <a:solidFill>
                  <a:srgbClr val="1A2E3A"/>
                </a:solidFill>
                <a:ea typeface="+mn-lt"/>
                <a:cs typeface="+mn-lt"/>
              </a:rPr>
              <a:t>.  Let's go through the basic steps for implementing any model in the notebook now. </a:t>
            </a:r>
            <a:endParaRPr lang="en-US" sz="1300" dirty="0">
              <a:solidFill>
                <a:srgbClr val="1A2E3A"/>
              </a:solidFill>
              <a:ea typeface="Calibri"/>
              <a:cs typeface="Calibri"/>
            </a:endParaRPr>
          </a:p>
        </p:txBody>
      </p:sp>
      <p:pic>
        <p:nvPicPr>
          <p:cNvPr id="6" name="Picture 5" descr="A screenshot of a computer program&#10;&#10;AI-generated content may be incorrect.">
            <a:extLst>
              <a:ext uri="{FF2B5EF4-FFF2-40B4-BE49-F238E27FC236}">
                <a16:creationId xmlns:a16="http://schemas.microsoft.com/office/drawing/2014/main" id="{CADB887E-7F85-35CD-C19E-4F267A43EB8C}"/>
              </a:ext>
            </a:extLst>
          </p:cNvPr>
          <p:cNvPicPr>
            <a:picLocks noChangeAspect="1"/>
          </p:cNvPicPr>
          <p:nvPr/>
        </p:nvPicPr>
        <p:blipFill>
          <a:blip r:embed="rId4"/>
          <a:stretch>
            <a:fillRect/>
          </a:stretch>
        </p:blipFill>
        <p:spPr>
          <a:xfrm>
            <a:off x="1272395" y="1593880"/>
            <a:ext cx="6016925" cy="2990910"/>
          </a:xfrm>
          <a:prstGeom prst="rect">
            <a:avLst/>
          </a:prstGeom>
        </p:spPr>
      </p:pic>
      <p:sp>
        <p:nvSpPr>
          <p:cNvPr id="7" name="Text 50">
            <a:extLst>
              <a:ext uri="{FF2B5EF4-FFF2-40B4-BE49-F238E27FC236}">
                <a16:creationId xmlns:a16="http://schemas.microsoft.com/office/drawing/2014/main" id="{F5727E57-6FCC-F327-479B-A8311FB550F8}"/>
              </a:ext>
            </a:extLst>
          </p:cNvPr>
          <p:cNvSpPr/>
          <p:nvPr/>
        </p:nvSpPr>
        <p:spPr>
          <a:xfrm>
            <a:off x="1272396" y="4487596"/>
            <a:ext cx="6016493" cy="659317"/>
          </a:xfrm>
          <a:prstGeom prst="rect">
            <a:avLst/>
          </a:prstGeom>
          <a:noFill/>
          <a:ln/>
        </p:spPr>
        <p:txBody>
          <a:bodyPr wrap="square" lIns="91440" tIns="45720" rIns="91440" bIns="45720" rtlCol="0" anchor="ctr"/>
          <a:lstStyle/>
          <a:p>
            <a:r>
              <a:rPr lang="en-US" sz="1050" dirty="0">
                <a:solidFill>
                  <a:srgbClr val="1A2E3A"/>
                </a:solidFill>
                <a:latin typeface="Calibri"/>
                <a:ea typeface="Calibri"/>
                <a:cs typeface="Calibri"/>
              </a:rPr>
              <a:t>Screenshot of the </a:t>
            </a:r>
            <a:r>
              <a:rPr lang="en-US" sz="1050" dirty="0" err="1">
                <a:solidFill>
                  <a:srgbClr val="1A2E3A"/>
                </a:solidFill>
                <a:latin typeface="Calibri"/>
                <a:ea typeface="Calibri"/>
                <a:cs typeface="Calibri"/>
              </a:rPr>
              <a:t>sklearn</a:t>
            </a:r>
            <a:r>
              <a:rPr lang="en-US" sz="1050" dirty="0">
                <a:solidFill>
                  <a:srgbClr val="1A2E3A"/>
                </a:solidFill>
                <a:latin typeface="Calibri"/>
                <a:ea typeface="Calibri"/>
                <a:cs typeface="Calibri"/>
              </a:rPr>
              <a:t> website, showing the documentation of the k-Nearest Neighbor classifier model that we are going to implement.</a:t>
            </a:r>
            <a:endParaRPr lang="en-US" dirty="0"/>
          </a:p>
        </p:txBody>
      </p:sp>
    </p:spTree>
    <p:extLst>
      <p:ext uri="{BB962C8B-B14F-4D97-AF65-F5344CB8AC3E}">
        <p14:creationId xmlns:p14="http://schemas.microsoft.com/office/powerpoint/2010/main" val="3316680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7F4EF"/>
        </a:solidFill>
        <a:effectLst/>
      </p:bgPr>
    </p:bg>
    <p:spTree>
      <p:nvGrpSpPr>
        <p:cNvPr id="1" name="">
          <a:extLst>
            <a:ext uri="{FF2B5EF4-FFF2-40B4-BE49-F238E27FC236}">
              <a16:creationId xmlns:a16="http://schemas.microsoft.com/office/drawing/2014/main" id="{90C96A40-356F-2114-E774-475F7076B620}"/>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406345E4-5616-A252-D274-B4A803913277}"/>
              </a:ext>
            </a:extLst>
          </p:cNvPr>
          <p:cNvSpPr/>
          <p:nvPr/>
        </p:nvSpPr>
        <p:spPr>
          <a:xfrm>
            <a:off x="0" y="0"/>
            <a:ext cx="9144000" cy="594360"/>
          </a:xfrm>
          <a:prstGeom prst="rect">
            <a:avLst/>
          </a:prstGeom>
          <a:solidFill>
            <a:srgbClr val="0A7373"/>
          </a:solidFill>
          <a:ln w="12700">
            <a:solidFill>
              <a:srgbClr val="0A7373"/>
            </a:solidFill>
            <a:prstDash val="solid"/>
          </a:ln>
        </p:spPr>
        <p:txBody>
          <a:bodyPr/>
          <a:lstStyle/>
          <a:p>
            <a:endParaRPr lang="en-GB"/>
          </a:p>
        </p:txBody>
      </p:sp>
      <p:sp>
        <p:nvSpPr>
          <p:cNvPr id="3" name="Text 1">
            <a:extLst>
              <a:ext uri="{FF2B5EF4-FFF2-40B4-BE49-F238E27FC236}">
                <a16:creationId xmlns:a16="http://schemas.microsoft.com/office/drawing/2014/main" id="{E612D96A-C557-0A75-0F36-5891097EAF2E}"/>
              </a:ext>
            </a:extLst>
          </p:cNvPr>
          <p:cNvSpPr/>
          <p:nvPr/>
        </p:nvSpPr>
        <p:spPr>
          <a:xfrm>
            <a:off x="320040" y="0"/>
            <a:ext cx="8503920" cy="594360"/>
          </a:xfrm>
          <a:prstGeom prst="rect">
            <a:avLst/>
          </a:prstGeom>
          <a:noFill/>
          <a:ln/>
        </p:spPr>
        <p:txBody>
          <a:bodyPr wrap="square" lIns="0" tIns="0" rIns="0" bIns="0" rtlCol="0" anchor="ctr"/>
          <a:lstStyle/>
          <a:p>
            <a:r>
              <a:rPr lang="en-US" sz="2100" b="1">
                <a:solidFill>
                  <a:srgbClr val="FFFFFF"/>
                </a:solidFill>
                <a:latin typeface="Calibri"/>
                <a:ea typeface="Calibri"/>
                <a:cs typeface="Calibri"/>
              </a:rPr>
              <a:t>Section 2.2· splitting the data into train and test</a:t>
            </a:r>
          </a:p>
        </p:txBody>
      </p:sp>
      <p:sp>
        <p:nvSpPr>
          <p:cNvPr id="44" name="Shape 3">
            <a:extLst>
              <a:ext uri="{FF2B5EF4-FFF2-40B4-BE49-F238E27FC236}">
                <a16:creationId xmlns:a16="http://schemas.microsoft.com/office/drawing/2014/main" id="{6E376D0E-2266-B7C4-7478-187E21EF62F2}"/>
              </a:ext>
            </a:extLst>
          </p:cNvPr>
          <p:cNvSpPr/>
          <p:nvPr/>
        </p:nvSpPr>
        <p:spPr>
          <a:xfrm>
            <a:off x="1588852" y="1967457"/>
            <a:ext cx="2743200" cy="1171467"/>
          </a:xfrm>
          <a:prstGeom prst="rect">
            <a:avLst/>
          </a:prstGeom>
          <a:solidFill>
            <a:srgbClr val="0A7373"/>
          </a:solidFill>
          <a:ln w="12700">
            <a:solidFill>
              <a:srgbClr val="4472C4"/>
            </a:solidFill>
            <a:prstDash val="solid"/>
          </a:ln>
        </p:spPr>
        <p:txBody>
          <a:bodyPr lIns="91440" tIns="45720" rIns="91440" bIns="45720" anchor="ctr"/>
          <a:lstStyle/>
          <a:p>
            <a:pPr algn="ctr"/>
            <a:r>
              <a:rPr lang="en-GB" b="1">
                <a:solidFill>
                  <a:schemeClr val="bg1"/>
                </a:solidFill>
                <a:ea typeface="Calibri"/>
                <a:cs typeface="Calibri"/>
              </a:rPr>
              <a:t>Train</a:t>
            </a:r>
            <a:endParaRPr lang="en-GB" sz="1600">
              <a:solidFill>
                <a:schemeClr val="bg1"/>
              </a:solidFill>
              <a:ea typeface="Calibri" panose="020F0502020204030204"/>
              <a:cs typeface="Calibri" panose="020F0502020204030204"/>
            </a:endParaRPr>
          </a:p>
        </p:txBody>
      </p:sp>
      <p:sp>
        <p:nvSpPr>
          <p:cNvPr id="52" name="Shape 7">
            <a:extLst>
              <a:ext uri="{FF2B5EF4-FFF2-40B4-BE49-F238E27FC236}">
                <a16:creationId xmlns:a16="http://schemas.microsoft.com/office/drawing/2014/main" id="{E338703C-7912-B1F8-0FCF-6217598B8D52}"/>
              </a:ext>
            </a:extLst>
          </p:cNvPr>
          <p:cNvSpPr/>
          <p:nvPr/>
        </p:nvSpPr>
        <p:spPr>
          <a:xfrm>
            <a:off x="5950582" y="1967457"/>
            <a:ext cx="920870" cy="1171467"/>
          </a:xfrm>
          <a:prstGeom prst="rect">
            <a:avLst/>
          </a:prstGeom>
          <a:solidFill>
            <a:srgbClr val="E05C35"/>
          </a:solidFill>
          <a:ln w="12700">
            <a:solidFill>
              <a:srgbClr val="E05C35"/>
            </a:solidFill>
            <a:prstDash val="solid"/>
          </a:ln>
        </p:spPr>
        <p:txBody>
          <a:bodyPr lIns="91440" tIns="45720" rIns="91440" bIns="45720" anchor="ctr"/>
          <a:lstStyle/>
          <a:p>
            <a:pPr algn="ctr"/>
            <a:r>
              <a:rPr lang="en-GB" b="1">
                <a:solidFill>
                  <a:schemeClr val="bg1"/>
                </a:solidFill>
                <a:ea typeface="Calibri"/>
                <a:cs typeface="Calibri"/>
              </a:rPr>
              <a:t>Test</a:t>
            </a:r>
          </a:p>
        </p:txBody>
      </p:sp>
      <p:sp>
        <p:nvSpPr>
          <p:cNvPr id="5" name="Text 4">
            <a:extLst>
              <a:ext uri="{FF2B5EF4-FFF2-40B4-BE49-F238E27FC236}">
                <a16:creationId xmlns:a16="http://schemas.microsoft.com/office/drawing/2014/main" id="{FB81AE61-E584-EF9C-1C9B-4A4963448A22}"/>
              </a:ext>
            </a:extLst>
          </p:cNvPr>
          <p:cNvSpPr/>
          <p:nvPr/>
        </p:nvSpPr>
        <p:spPr>
          <a:xfrm>
            <a:off x="320040" y="1088222"/>
            <a:ext cx="8503920" cy="402336"/>
          </a:xfrm>
          <a:prstGeom prst="rect">
            <a:avLst/>
          </a:prstGeom>
          <a:noFill/>
          <a:ln/>
        </p:spPr>
        <p:txBody>
          <a:bodyPr wrap="square" lIns="91440" tIns="45720" rIns="91440" bIns="45720" rtlCol="0" anchor="ctr"/>
          <a:lstStyle/>
          <a:p>
            <a:r>
              <a:rPr lang="en-US" sz="1300" dirty="0">
                <a:solidFill>
                  <a:srgbClr val="1A2E3A"/>
                </a:solidFill>
                <a:latin typeface="Calibri"/>
                <a:ea typeface="Calibri"/>
                <a:cs typeface="Calibri"/>
              </a:rPr>
              <a:t>The idea behind fitting a model to our data is that we will be able to unveil </a:t>
            </a:r>
            <a:r>
              <a:rPr lang="en-US" sz="1300" b="1" dirty="0">
                <a:solidFill>
                  <a:srgbClr val="1A2E3A"/>
                </a:solidFill>
                <a:latin typeface="Calibri"/>
                <a:ea typeface="Calibri"/>
                <a:cs typeface="Calibri"/>
              </a:rPr>
              <a:t>interesting insights </a:t>
            </a:r>
            <a:r>
              <a:rPr lang="en-US" sz="1300" dirty="0">
                <a:solidFill>
                  <a:srgbClr val="1A2E3A"/>
                </a:solidFill>
                <a:latin typeface="Calibri"/>
                <a:ea typeface="Calibri"/>
                <a:cs typeface="Calibri"/>
              </a:rPr>
              <a:t>about said data and/or that we will be able to </a:t>
            </a:r>
            <a:r>
              <a:rPr lang="en-US" sz="1300" b="1" dirty="0" err="1">
                <a:solidFill>
                  <a:srgbClr val="1A2E3A"/>
                </a:solidFill>
                <a:latin typeface="Calibri"/>
                <a:ea typeface="Calibri"/>
                <a:cs typeface="Calibri"/>
              </a:rPr>
              <a:t>generalise</a:t>
            </a:r>
            <a:r>
              <a:rPr lang="en-US" sz="1300" b="1" dirty="0">
                <a:solidFill>
                  <a:srgbClr val="1A2E3A"/>
                </a:solidFill>
                <a:latin typeface="Calibri"/>
                <a:ea typeface="Calibri"/>
                <a:cs typeface="Calibri"/>
              </a:rPr>
              <a:t> those learnings </a:t>
            </a:r>
            <a:r>
              <a:rPr lang="en-US" sz="1300" dirty="0">
                <a:solidFill>
                  <a:srgbClr val="1A2E3A"/>
                </a:solidFill>
                <a:latin typeface="Calibri"/>
                <a:ea typeface="Calibri"/>
                <a:cs typeface="Calibri"/>
              </a:rPr>
              <a:t>to cases we haven't seen yet. </a:t>
            </a:r>
          </a:p>
          <a:p>
            <a:endParaRPr lang="en-US" sz="1300" dirty="0">
              <a:solidFill>
                <a:srgbClr val="1A2E3A"/>
              </a:solidFill>
              <a:latin typeface="Calibri"/>
              <a:ea typeface="Calibri"/>
              <a:cs typeface="Calibri"/>
            </a:endParaRPr>
          </a:p>
          <a:p>
            <a:r>
              <a:rPr lang="en-US" sz="1300" b="1" dirty="0">
                <a:solidFill>
                  <a:srgbClr val="1A2E3A"/>
                </a:solidFill>
                <a:latin typeface="Calibri"/>
                <a:ea typeface="Calibri"/>
                <a:cs typeface="Calibri"/>
              </a:rPr>
              <a:t>How do we assess that? </a:t>
            </a:r>
            <a:r>
              <a:rPr lang="en-US" sz="1300" dirty="0">
                <a:solidFill>
                  <a:srgbClr val="1A2E3A"/>
                </a:solidFill>
                <a:latin typeface="Calibri"/>
                <a:ea typeface="Calibri"/>
                <a:cs typeface="Calibri"/>
              </a:rPr>
              <a:t>If we use the whole dataset to train, we may </a:t>
            </a:r>
            <a:r>
              <a:rPr lang="en-US" sz="1300" i="1" dirty="0">
                <a:solidFill>
                  <a:srgbClr val="1A2E3A"/>
                </a:solidFill>
                <a:latin typeface="Calibri"/>
                <a:ea typeface="Calibri"/>
                <a:cs typeface="Calibri"/>
              </a:rPr>
              <a:t>overfit</a:t>
            </a:r>
            <a:r>
              <a:rPr lang="en-US" sz="1300">
                <a:solidFill>
                  <a:srgbClr val="1A2E3A"/>
                </a:solidFill>
                <a:latin typeface="Calibri"/>
                <a:ea typeface="Calibri"/>
                <a:cs typeface="Calibri"/>
              </a:rPr>
              <a:t>, that is, learn quirks about the individual cases we train on, that will not be useful in patients that we have not </a:t>
            </a:r>
            <a:r>
              <a:rPr lang="en-US" sz="1300" dirty="0">
                <a:solidFill>
                  <a:srgbClr val="1A2E3A"/>
                </a:solidFill>
                <a:latin typeface="Calibri"/>
                <a:ea typeface="Calibri"/>
                <a:cs typeface="Calibri"/>
              </a:rPr>
              <a:t>seen yet.</a:t>
            </a:r>
            <a:endParaRPr lang="en-US" sz="1300">
              <a:solidFill>
                <a:srgbClr val="1A2E3A"/>
              </a:solidFill>
              <a:ea typeface="Calibri"/>
              <a:cs typeface="Calibri"/>
            </a:endParaRPr>
          </a:p>
        </p:txBody>
      </p:sp>
      <p:sp>
        <p:nvSpPr>
          <p:cNvPr id="8" name="Text 4">
            <a:extLst>
              <a:ext uri="{FF2B5EF4-FFF2-40B4-BE49-F238E27FC236}">
                <a16:creationId xmlns:a16="http://schemas.microsoft.com/office/drawing/2014/main" id="{A66E84C2-3A1F-DAA7-B80A-FA6DA6572311}"/>
              </a:ext>
            </a:extLst>
          </p:cNvPr>
          <p:cNvSpPr/>
          <p:nvPr/>
        </p:nvSpPr>
        <p:spPr>
          <a:xfrm>
            <a:off x="1592436" y="3665363"/>
            <a:ext cx="2756571" cy="402336"/>
          </a:xfrm>
          <a:prstGeom prst="rect">
            <a:avLst/>
          </a:prstGeom>
          <a:noFill/>
          <a:ln/>
        </p:spPr>
        <p:txBody>
          <a:bodyPr wrap="square" lIns="91440" tIns="45720" rIns="91440" bIns="45720" rtlCol="0" anchor="ctr"/>
          <a:lstStyle/>
          <a:p>
            <a:pPr algn="ctr"/>
            <a:r>
              <a:rPr lang="en-US" sz="1300" dirty="0">
                <a:solidFill>
                  <a:srgbClr val="1A2E3A"/>
                </a:solidFill>
                <a:latin typeface="Calibri"/>
                <a:ea typeface="Calibri"/>
                <a:cs typeface="Calibri"/>
              </a:rPr>
              <a:t>Use to learn relationships between </a:t>
            </a:r>
            <a:r>
              <a:rPr lang="en-US" sz="1300">
                <a:solidFill>
                  <a:srgbClr val="1A2E3A"/>
                </a:solidFill>
                <a:latin typeface="Calibri"/>
                <a:ea typeface="Calibri"/>
                <a:cs typeface="Calibri"/>
              </a:rPr>
              <a:t>input features and diagnostic  </a:t>
            </a:r>
            <a:endParaRPr lang="en-US" sz="1300">
              <a:solidFill>
                <a:srgbClr val="1A2E3A"/>
              </a:solidFill>
              <a:ea typeface="Calibri"/>
              <a:cs typeface="Calibri"/>
            </a:endParaRPr>
          </a:p>
        </p:txBody>
      </p:sp>
      <p:sp>
        <p:nvSpPr>
          <p:cNvPr id="9" name="Text 4">
            <a:extLst>
              <a:ext uri="{FF2B5EF4-FFF2-40B4-BE49-F238E27FC236}">
                <a16:creationId xmlns:a16="http://schemas.microsoft.com/office/drawing/2014/main" id="{4317FC0B-8427-1259-576E-B24308FC6CB8}"/>
              </a:ext>
            </a:extLst>
          </p:cNvPr>
          <p:cNvSpPr/>
          <p:nvPr/>
        </p:nvSpPr>
        <p:spPr>
          <a:xfrm>
            <a:off x="5043002" y="2845854"/>
            <a:ext cx="2929099" cy="2041354"/>
          </a:xfrm>
          <a:prstGeom prst="rect">
            <a:avLst/>
          </a:prstGeom>
          <a:noFill/>
          <a:ln/>
        </p:spPr>
        <p:txBody>
          <a:bodyPr wrap="square" lIns="91440" tIns="45720" rIns="91440" bIns="45720" rtlCol="0" anchor="ctr"/>
          <a:lstStyle/>
          <a:p>
            <a:pPr algn="ctr"/>
            <a:r>
              <a:rPr lang="en-US" sz="1300" dirty="0">
                <a:solidFill>
                  <a:srgbClr val="1A2E3A"/>
                </a:solidFill>
                <a:latin typeface="Calibri"/>
                <a:ea typeface="Calibri"/>
                <a:cs typeface="Calibri"/>
              </a:rPr>
              <a:t>Get a sense of how good these relationships are at diagnosing patients </a:t>
            </a:r>
            <a:r>
              <a:rPr lang="en-US" sz="1300">
                <a:solidFill>
                  <a:srgbClr val="1A2E3A"/>
                </a:solidFill>
                <a:latin typeface="Calibri"/>
                <a:ea typeface="Calibri"/>
                <a:cs typeface="Calibri"/>
              </a:rPr>
              <a:t>the model has not seen before.</a:t>
            </a:r>
            <a:endParaRPr lang="en-US" sz="1300" dirty="0">
              <a:solidFill>
                <a:srgbClr val="1A2E3A"/>
              </a:solidFill>
              <a:ea typeface="Calibri"/>
              <a:cs typeface="Calibri"/>
            </a:endParaRPr>
          </a:p>
        </p:txBody>
      </p:sp>
      <p:sp>
        <p:nvSpPr>
          <p:cNvPr id="11" name="Text 4">
            <a:extLst>
              <a:ext uri="{FF2B5EF4-FFF2-40B4-BE49-F238E27FC236}">
                <a16:creationId xmlns:a16="http://schemas.microsoft.com/office/drawing/2014/main" id="{DCB85724-1287-0AC2-1D9D-36CCF95C8845}"/>
              </a:ext>
            </a:extLst>
          </p:cNvPr>
          <p:cNvSpPr/>
          <p:nvPr/>
        </p:nvSpPr>
        <p:spPr>
          <a:xfrm>
            <a:off x="309257" y="4484873"/>
            <a:ext cx="8503920" cy="402336"/>
          </a:xfrm>
          <a:prstGeom prst="rect">
            <a:avLst/>
          </a:prstGeom>
          <a:noFill/>
          <a:ln/>
        </p:spPr>
        <p:txBody>
          <a:bodyPr wrap="square" lIns="91440" tIns="45720" rIns="91440" bIns="45720" rtlCol="0" anchor="ctr"/>
          <a:lstStyle/>
          <a:p>
            <a:r>
              <a:rPr lang="en-US" sz="1300">
                <a:solidFill>
                  <a:srgbClr val="1A2E3A"/>
                </a:solidFill>
                <a:ea typeface="Calibri"/>
                <a:cs typeface="Calibri"/>
              </a:rPr>
              <a:t>We usually split datasets into 70-30, 75-25, 80-20 (train-test) ratios. </a:t>
            </a:r>
            <a:endParaRPr lang="en-US" sz="1300" dirty="0">
              <a:solidFill>
                <a:srgbClr val="1A2E3A"/>
              </a:solidFill>
              <a:ea typeface="Calibri"/>
              <a:cs typeface="Calibri"/>
            </a:endParaRPr>
          </a:p>
        </p:txBody>
      </p:sp>
    </p:spTree>
    <p:extLst>
      <p:ext uri="{BB962C8B-B14F-4D97-AF65-F5344CB8AC3E}">
        <p14:creationId xmlns:p14="http://schemas.microsoft.com/office/powerpoint/2010/main" val="275348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7F4EF"/>
        </a:solidFill>
        <a:effectLst/>
      </p:bgPr>
    </p:bg>
    <p:spTree>
      <p:nvGrpSpPr>
        <p:cNvPr id="1" name="">
          <a:extLst>
            <a:ext uri="{FF2B5EF4-FFF2-40B4-BE49-F238E27FC236}">
              <a16:creationId xmlns:a16="http://schemas.microsoft.com/office/drawing/2014/main" id="{5F7667B9-EF9B-C99F-83D6-AB8FD2E4E4E3}"/>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C42F9873-E8CF-EF17-5B1E-D064D61C62D3}"/>
              </a:ext>
            </a:extLst>
          </p:cNvPr>
          <p:cNvSpPr/>
          <p:nvPr/>
        </p:nvSpPr>
        <p:spPr>
          <a:xfrm>
            <a:off x="0" y="0"/>
            <a:ext cx="9144000" cy="594360"/>
          </a:xfrm>
          <a:prstGeom prst="rect">
            <a:avLst/>
          </a:prstGeom>
          <a:solidFill>
            <a:srgbClr val="E05C35"/>
          </a:solidFill>
          <a:ln w="12700">
            <a:solidFill>
              <a:srgbClr val="E05C35"/>
            </a:solidFill>
            <a:prstDash val="solid"/>
          </a:ln>
        </p:spPr>
        <p:txBody>
          <a:bodyPr/>
          <a:lstStyle/>
          <a:p>
            <a:endParaRPr lang="en-GB"/>
          </a:p>
        </p:txBody>
      </p:sp>
      <p:sp>
        <p:nvSpPr>
          <p:cNvPr id="3" name="Text 1">
            <a:extLst>
              <a:ext uri="{FF2B5EF4-FFF2-40B4-BE49-F238E27FC236}">
                <a16:creationId xmlns:a16="http://schemas.microsoft.com/office/drawing/2014/main" id="{DFC46722-0F73-31DC-B21B-A1A0A160BE37}"/>
              </a:ext>
            </a:extLst>
          </p:cNvPr>
          <p:cNvSpPr/>
          <p:nvPr/>
        </p:nvSpPr>
        <p:spPr>
          <a:xfrm>
            <a:off x="320040" y="0"/>
            <a:ext cx="8503920" cy="594360"/>
          </a:xfrm>
          <a:prstGeom prst="rect">
            <a:avLst/>
          </a:prstGeom>
          <a:noFill/>
          <a:ln/>
        </p:spPr>
        <p:txBody>
          <a:bodyPr wrap="square" lIns="0" tIns="0" rIns="0" bIns="0" rtlCol="0" anchor="ctr"/>
          <a:lstStyle/>
          <a:p>
            <a:r>
              <a:rPr lang="en-US" sz="1900" b="1" dirty="0">
                <a:solidFill>
                  <a:srgbClr val="FFFFFF"/>
                </a:solidFill>
                <a:latin typeface="Calibri"/>
                <a:ea typeface="Calibri"/>
                <a:cs typeface="Calibri"/>
              </a:rPr>
              <a:t>  Exercise 2 — train and evaluate the </a:t>
            </a:r>
            <a:r>
              <a:rPr lang="en-US" sz="1900" b="1" dirty="0" err="1">
                <a:solidFill>
                  <a:srgbClr val="FFFFFF"/>
                </a:solidFill>
                <a:latin typeface="Calibri"/>
                <a:ea typeface="Calibri"/>
                <a:cs typeface="Calibri"/>
              </a:rPr>
              <a:t>kNN</a:t>
            </a:r>
            <a:r>
              <a:rPr lang="en-US" sz="1900" b="1" dirty="0">
                <a:solidFill>
                  <a:srgbClr val="FFFFFF"/>
                </a:solidFill>
                <a:latin typeface="Calibri"/>
                <a:ea typeface="Calibri"/>
                <a:cs typeface="Calibri"/>
              </a:rPr>
              <a:t> on the train-test splits</a:t>
            </a:r>
          </a:p>
        </p:txBody>
      </p:sp>
      <p:sp>
        <p:nvSpPr>
          <p:cNvPr id="5" name="Text 3">
            <a:extLst>
              <a:ext uri="{FF2B5EF4-FFF2-40B4-BE49-F238E27FC236}">
                <a16:creationId xmlns:a16="http://schemas.microsoft.com/office/drawing/2014/main" id="{78367587-3845-6A4C-4891-09E3A3855DE8}"/>
              </a:ext>
            </a:extLst>
          </p:cNvPr>
          <p:cNvSpPr/>
          <p:nvPr/>
        </p:nvSpPr>
        <p:spPr>
          <a:xfrm>
            <a:off x="320040" y="806138"/>
            <a:ext cx="8503920" cy="347472"/>
          </a:xfrm>
          <a:prstGeom prst="rect">
            <a:avLst/>
          </a:prstGeom>
          <a:noFill/>
          <a:ln/>
        </p:spPr>
        <p:txBody>
          <a:bodyPr wrap="square" rtlCol="0" anchor="ctr"/>
          <a:lstStyle/>
          <a:p>
            <a:pPr marL="0" indent="0">
              <a:buNone/>
            </a:pPr>
            <a:r>
              <a:rPr lang="en-US" sz="1500" b="1">
                <a:solidFill>
                  <a:srgbClr val="E05C35"/>
                </a:solidFill>
                <a:latin typeface="Calibri" pitchFamily="34" charset="0"/>
                <a:ea typeface="Calibri" pitchFamily="34" charset="-122"/>
                <a:cs typeface="Calibri" pitchFamily="34" charset="-120"/>
              </a:rPr>
              <a:t>Your task:</a:t>
            </a:r>
            <a:endParaRPr lang="en-US" sz="1500"/>
          </a:p>
        </p:txBody>
      </p:sp>
      <p:sp>
        <p:nvSpPr>
          <p:cNvPr id="6" name="Text 4">
            <a:extLst>
              <a:ext uri="{FF2B5EF4-FFF2-40B4-BE49-F238E27FC236}">
                <a16:creationId xmlns:a16="http://schemas.microsoft.com/office/drawing/2014/main" id="{2CFB20CF-0983-7108-2F29-2EA499A4D2AC}"/>
              </a:ext>
            </a:extLst>
          </p:cNvPr>
          <p:cNvSpPr/>
          <p:nvPr/>
        </p:nvSpPr>
        <p:spPr>
          <a:xfrm>
            <a:off x="320040" y="1152920"/>
            <a:ext cx="8503920" cy="402336"/>
          </a:xfrm>
          <a:prstGeom prst="rect">
            <a:avLst/>
          </a:prstGeom>
          <a:noFill/>
          <a:ln/>
        </p:spPr>
        <p:txBody>
          <a:bodyPr wrap="square" lIns="91440" tIns="45720" rIns="91440" bIns="45720" rtlCol="0" anchor="ctr"/>
          <a:lstStyle/>
          <a:p>
            <a:r>
              <a:rPr lang="en-US" sz="1300" dirty="0">
                <a:solidFill>
                  <a:srgbClr val="1A2E3A"/>
                </a:solidFill>
                <a:latin typeface="Calibri"/>
                <a:ea typeface="Calibri"/>
                <a:cs typeface="Calibri"/>
              </a:rPr>
              <a:t>Re-train the </a:t>
            </a:r>
            <a:r>
              <a:rPr lang="en-US" sz="1300" dirty="0" err="1">
                <a:solidFill>
                  <a:srgbClr val="1A2E3A"/>
                </a:solidFill>
                <a:latin typeface="Calibri"/>
                <a:ea typeface="Calibri"/>
                <a:cs typeface="Calibri"/>
              </a:rPr>
              <a:t>kNN</a:t>
            </a:r>
            <a:r>
              <a:rPr lang="en-US" sz="1300" dirty="0">
                <a:solidFill>
                  <a:srgbClr val="1A2E3A"/>
                </a:solidFill>
                <a:latin typeface="Calibri"/>
                <a:ea typeface="Calibri"/>
                <a:cs typeface="Calibri"/>
              </a:rPr>
              <a:t> model on the right data splits and evaluate. What accuracy do we get now?</a:t>
            </a:r>
            <a:endParaRPr lang="en-US" sz="1300" dirty="0"/>
          </a:p>
        </p:txBody>
      </p:sp>
    </p:spTree>
    <p:extLst>
      <p:ext uri="{BB962C8B-B14F-4D97-AF65-F5344CB8AC3E}">
        <p14:creationId xmlns:p14="http://schemas.microsoft.com/office/powerpoint/2010/main" val="1523880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7F4EF"/>
        </a:solidFill>
        <a:effectLst/>
      </p:bgPr>
    </p:bg>
    <p:spTree>
      <p:nvGrpSpPr>
        <p:cNvPr id="1" name=""/>
        <p:cNvGrpSpPr/>
        <p:nvPr/>
      </p:nvGrpSpPr>
      <p:grpSpPr>
        <a:xfrm>
          <a:off x="0" y="0"/>
          <a:ext cx="0" cy="0"/>
          <a:chOff x="0" y="0"/>
          <a:chExt cx="0" cy="0"/>
        </a:xfrm>
      </p:grpSpPr>
      <p:sp>
        <p:nvSpPr>
          <p:cNvPr id="2" name="Shape 0"/>
          <p:cNvSpPr/>
          <p:nvPr/>
        </p:nvSpPr>
        <p:spPr>
          <a:xfrm>
            <a:off x="0" y="0"/>
            <a:ext cx="9144000" cy="594360"/>
          </a:xfrm>
          <a:prstGeom prst="rect">
            <a:avLst/>
          </a:prstGeom>
          <a:solidFill>
            <a:srgbClr val="0A7373"/>
          </a:solidFill>
          <a:ln w="12700">
            <a:solidFill>
              <a:srgbClr val="0A7373"/>
            </a:solidFill>
            <a:prstDash val="solid"/>
          </a:ln>
        </p:spPr>
        <p:txBody>
          <a:bodyPr/>
          <a:lstStyle/>
          <a:p>
            <a:endParaRPr lang="en-GB"/>
          </a:p>
        </p:txBody>
      </p:sp>
      <p:sp>
        <p:nvSpPr>
          <p:cNvPr id="3" name="Text 1"/>
          <p:cNvSpPr/>
          <p:nvPr/>
        </p:nvSpPr>
        <p:spPr>
          <a:xfrm>
            <a:off x="320040" y="0"/>
            <a:ext cx="8503920" cy="594360"/>
          </a:xfrm>
          <a:prstGeom prst="rect">
            <a:avLst/>
          </a:prstGeom>
          <a:noFill/>
          <a:ln/>
        </p:spPr>
        <p:txBody>
          <a:bodyPr wrap="square" lIns="0" tIns="0" rIns="0" bIns="0" rtlCol="0" anchor="ctr"/>
          <a:lstStyle/>
          <a:p>
            <a:pPr marL="0" indent="0">
              <a:buNone/>
            </a:pPr>
            <a:r>
              <a:rPr lang="en-US" sz="2100" b="1">
                <a:solidFill>
                  <a:srgbClr val="FFFFFF"/>
                </a:solidFill>
                <a:latin typeface="Calibri" pitchFamily="34" charset="0"/>
                <a:ea typeface="Calibri" pitchFamily="34" charset="-122"/>
                <a:cs typeface="Calibri" pitchFamily="34" charset="-120"/>
              </a:rPr>
              <a:t>Today's Workshop – 3 Hours</a:t>
            </a:r>
            <a:endParaRPr lang="en-US" sz="2100"/>
          </a:p>
        </p:txBody>
      </p:sp>
      <p:sp>
        <p:nvSpPr>
          <p:cNvPr id="4" name="Shape 2"/>
          <p:cNvSpPr/>
          <p:nvPr/>
        </p:nvSpPr>
        <p:spPr>
          <a:xfrm>
            <a:off x="274320" y="822960"/>
            <a:ext cx="2743200" cy="3977640"/>
          </a:xfrm>
          <a:prstGeom prst="rect">
            <a:avLst/>
          </a:prstGeom>
          <a:solidFill>
            <a:srgbClr val="FFFFFF"/>
          </a:solidFill>
          <a:ln/>
          <a:effectLst>
            <a:outerShdw blurRad="101600" dist="25400" dir="8100000" algn="bl" rotWithShape="0">
              <a:srgbClr val="000000">
                <a:alpha val="10000"/>
              </a:srgbClr>
            </a:outerShdw>
          </a:effectLst>
        </p:spPr>
        <p:txBody>
          <a:bodyPr/>
          <a:lstStyle/>
          <a:p>
            <a:endParaRPr lang="en-GB"/>
          </a:p>
        </p:txBody>
      </p:sp>
      <p:sp>
        <p:nvSpPr>
          <p:cNvPr id="5" name="Shape 3"/>
          <p:cNvSpPr/>
          <p:nvPr/>
        </p:nvSpPr>
        <p:spPr>
          <a:xfrm>
            <a:off x="274320" y="822960"/>
            <a:ext cx="2743200" cy="502920"/>
          </a:xfrm>
          <a:prstGeom prst="rect">
            <a:avLst/>
          </a:prstGeom>
          <a:solidFill>
            <a:srgbClr val="0A7373"/>
          </a:solidFill>
          <a:ln w="12700">
            <a:solidFill>
              <a:srgbClr val="0A7373"/>
            </a:solidFill>
            <a:prstDash val="solid"/>
          </a:ln>
        </p:spPr>
        <p:txBody>
          <a:bodyPr/>
          <a:lstStyle/>
          <a:p>
            <a:endParaRPr lang="en-GB"/>
          </a:p>
        </p:txBody>
      </p:sp>
      <p:sp>
        <p:nvSpPr>
          <p:cNvPr id="6" name="Text 4"/>
          <p:cNvSpPr/>
          <p:nvPr/>
        </p:nvSpPr>
        <p:spPr>
          <a:xfrm>
            <a:off x="274320" y="822960"/>
            <a:ext cx="2743200" cy="502920"/>
          </a:xfrm>
          <a:prstGeom prst="rect">
            <a:avLst/>
          </a:prstGeom>
          <a:noFill/>
          <a:ln/>
        </p:spPr>
        <p:txBody>
          <a:bodyPr wrap="square" rtlCol="0" anchor="ctr"/>
          <a:lstStyle/>
          <a:p>
            <a:pPr marL="0" indent="0" algn="ctr">
              <a:buNone/>
            </a:pPr>
            <a:r>
              <a:rPr lang="en-US" sz="1300" b="1" dirty="0">
                <a:solidFill>
                  <a:srgbClr val="FFFFFF"/>
                </a:solidFill>
                <a:latin typeface="Calibri" pitchFamily="34" charset="0"/>
                <a:ea typeface="Calibri" pitchFamily="34" charset="-122"/>
                <a:cs typeface="Calibri" pitchFamily="34" charset="-120"/>
              </a:rPr>
              <a:t>Part 1 </a:t>
            </a:r>
            <a:endParaRPr lang="en-US" sz="1300" dirty="0"/>
          </a:p>
        </p:txBody>
      </p:sp>
      <p:sp>
        <p:nvSpPr>
          <p:cNvPr id="7" name="Text 5"/>
          <p:cNvSpPr/>
          <p:nvPr/>
        </p:nvSpPr>
        <p:spPr>
          <a:xfrm>
            <a:off x="457200" y="1417320"/>
            <a:ext cx="2377440" cy="3200400"/>
          </a:xfrm>
          <a:prstGeom prst="rect">
            <a:avLst/>
          </a:prstGeom>
          <a:noFill/>
          <a:ln/>
        </p:spPr>
        <p:txBody>
          <a:bodyPr wrap="square" rtlCol="0" anchor="ctr"/>
          <a:lstStyle/>
          <a:p>
            <a:pPr marL="0" indent="0">
              <a:buNone/>
            </a:pPr>
            <a:r>
              <a:rPr lang="en-US" sz="1400">
                <a:solidFill>
                  <a:srgbClr val="1A2E3A"/>
                </a:solidFill>
                <a:latin typeface="Calibri" pitchFamily="34" charset="0"/>
                <a:ea typeface="Calibri" pitchFamily="34" charset="-122"/>
                <a:cs typeface="Calibri" pitchFamily="34" charset="-120"/>
              </a:rPr>
              <a:t>Introduction</a:t>
            </a:r>
            <a:endParaRPr lang="en-US" sz="1400"/>
          </a:p>
          <a:p>
            <a:pPr marL="0" indent="0">
              <a:buNone/>
            </a:pPr>
            <a:r>
              <a:rPr lang="en-US" sz="1400">
                <a:solidFill>
                  <a:srgbClr val="1A2E3A"/>
                </a:solidFill>
                <a:latin typeface="Calibri" pitchFamily="34" charset="0"/>
                <a:ea typeface="Calibri" pitchFamily="34" charset="-122"/>
                <a:cs typeface="Calibri" pitchFamily="34" charset="-120"/>
              </a:rPr>
              <a:t>Data exploration</a:t>
            </a:r>
            <a:endParaRPr lang="en-US" sz="1400"/>
          </a:p>
          <a:p>
            <a:pPr marL="0" indent="0">
              <a:buNone/>
            </a:pPr>
            <a:r>
              <a:rPr lang="en-US" sz="1400">
                <a:solidFill>
                  <a:srgbClr val="1A2E3A"/>
                </a:solidFill>
                <a:latin typeface="Calibri" pitchFamily="34" charset="0"/>
                <a:ea typeface="Calibri" pitchFamily="34" charset="-122"/>
                <a:cs typeface="Calibri" pitchFamily="34" charset="-120"/>
              </a:rPr>
              <a:t>Python basics</a:t>
            </a:r>
            <a:endParaRPr lang="en-US" sz="1400"/>
          </a:p>
          <a:p>
            <a:pPr marL="0" indent="0">
              <a:buNone/>
            </a:pPr>
            <a:r>
              <a:rPr lang="en-US" sz="1400">
                <a:solidFill>
                  <a:srgbClr val="1A2E3A"/>
                </a:solidFill>
                <a:latin typeface="Calibri" pitchFamily="34" charset="0"/>
                <a:ea typeface="Calibri" pitchFamily="34" charset="-122"/>
                <a:cs typeface="Calibri" pitchFamily="34" charset="-120"/>
              </a:rPr>
              <a:t>Hands-on exercises</a:t>
            </a:r>
            <a:endParaRPr lang="en-US" sz="1400"/>
          </a:p>
        </p:txBody>
      </p:sp>
      <p:sp>
        <p:nvSpPr>
          <p:cNvPr id="8" name="Shape 6"/>
          <p:cNvSpPr/>
          <p:nvPr/>
        </p:nvSpPr>
        <p:spPr>
          <a:xfrm>
            <a:off x="3246120" y="822960"/>
            <a:ext cx="2743200" cy="3977640"/>
          </a:xfrm>
          <a:prstGeom prst="rect">
            <a:avLst/>
          </a:prstGeom>
          <a:solidFill>
            <a:srgbClr val="FFFFFF"/>
          </a:solidFill>
          <a:ln/>
          <a:effectLst>
            <a:outerShdw blurRad="101600" dist="25400" dir="8100000" algn="bl" rotWithShape="0">
              <a:srgbClr val="000000">
                <a:alpha val="10000"/>
              </a:srgbClr>
            </a:outerShdw>
          </a:effectLst>
        </p:spPr>
        <p:txBody>
          <a:bodyPr/>
          <a:lstStyle/>
          <a:p>
            <a:endParaRPr lang="en-GB"/>
          </a:p>
        </p:txBody>
      </p:sp>
      <p:sp>
        <p:nvSpPr>
          <p:cNvPr id="9" name="Shape 7"/>
          <p:cNvSpPr/>
          <p:nvPr/>
        </p:nvSpPr>
        <p:spPr>
          <a:xfrm>
            <a:off x="3246120" y="822960"/>
            <a:ext cx="2743200" cy="502920"/>
          </a:xfrm>
          <a:prstGeom prst="rect">
            <a:avLst/>
          </a:prstGeom>
          <a:solidFill>
            <a:srgbClr val="E05C35"/>
          </a:solidFill>
          <a:ln w="12700">
            <a:solidFill>
              <a:srgbClr val="E05C35"/>
            </a:solidFill>
            <a:prstDash val="solid"/>
          </a:ln>
        </p:spPr>
        <p:txBody>
          <a:bodyPr/>
          <a:lstStyle/>
          <a:p>
            <a:endParaRPr lang="en-GB"/>
          </a:p>
        </p:txBody>
      </p:sp>
      <p:sp>
        <p:nvSpPr>
          <p:cNvPr id="10" name="Text 8"/>
          <p:cNvSpPr/>
          <p:nvPr/>
        </p:nvSpPr>
        <p:spPr>
          <a:xfrm>
            <a:off x="3246120" y="822960"/>
            <a:ext cx="2743200" cy="502920"/>
          </a:xfrm>
          <a:prstGeom prst="rect">
            <a:avLst/>
          </a:prstGeom>
          <a:noFill/>
          <a:ln/>
        </p:spPr>
        <p:txBody>
          <a:bodyPr wrap="square" rtlCol="0" anchor="ctr"/>
          <a:lstStyle/>
          <a:p>
            <a:pPr marL="0" indent="0" algn="ctr">
              <a:buNone/>
            </a:pPr>
            <a:r>
              <a:rPr lang="en-US" sz="1300" b="1" dirty="0">
                <a:solidFill>
                  <a:srgbClr val="FFFFFF"/>
                </a:solidFill>
                <a:latin typeface="Calibri" pitchFamily="34" charset="0"/>
                <a:ea typeface="Calibri" pitchFamily="34" charset="-122"/>
                <a:cs typeface="Calibri" pitchFamily="34" charset="-120"/>
              </a:rPr>
              <a:t>Part 2 </a:t>
            </a:r>
            <a:endParaRPr lang="en-US" sz="1300" dirty="0"/>
          </a:p>
        </p:txBody>
      </p:sp>
      <p:sp>
        <p:nvSpPr>
          <p:cNvPr id="11" name="Text 9"/>
          <p:cNvSpPr/>
          <p:nvPr/>
        </p:nvSpPr>
        <p:spPr>
          <a:xfrm>
            <a:off x="3429000" y="1417320"/>
            <a:ext cx="2377440" cy="3200400"/>
          </a:xfrm>
          <a:prstGeom prst="rect">
            <a:avLst/>
          </a:prstGeom>
          <a:noFill/>
          <a:ln/>
        </p:spPr>
        <p:txBody>
          <a:bodyPr wrap="square" rtlCol="0" anchor="ctr"/>
          <a:lstStyle/>
          <a:p>
            <a:pPr marL="0" indent="0">
              <a:buNone/>
            </a:pPr>
            <a:r>
              <a:rPr lang="en-US" sz="1400" dirty="0">
                <a:solidFill>
                  <a:srgbClr val="1A2E3A"/>
                </a:solidFill>
                <a:latin typeface="Calibri" pitchFamily="34" charset="0"/>
                <a:ea typeface="Calibri" pitchFamily="34" charset="-122"/>
                <a:cs typeface="Calibri" pitchFamily="34" charset="-120"/>
              </a:rPr>
              <a:t>scikit-learn</a:t>
            </a:r>
            <a:endParaRPr lang="en-US" sz="1400" dirty="0"/>
          </a:p>
          <a:p>
            <a:pPr marL="0" indent="0">
              <a:buNone/>
            </a:pPr>
            <a:r>
              <a:rPr lang="en-US" sz="1400" dirty="0">
                <a:solidFill>
                  <a:srgbClr val="1A2E3A"/>
                </a:solidFill>
                <a:latin typeface="Calibri" pitchFamily="34" charset="0"/>
                <a:ea typeface="Calibri" pitchFamily="34" charset="-122"/>
                <a:cs typeface="Calibri" pitchFamily="34" charset="-120"/>
              </a:rPr>
              <a:t>Train/test split</a:t>
            </a:r>
            <a:endParaRPr lang="en-US" sz="1400" dirty="0"/>
          </a:p>
          <a:p>
            <a:pPr marL="0" indent="0">
              <a:buNone/>
            </a:pPr>
            <a:r>
              <a:rPr lang="en-US" sz="1400" dirty="0" err="1">
                <a:solidFill>
                  <a:srgbClr val="1A2E3A"/>
                </a:solidFill>
                <a:latin typeface="Calibri" pitchFamily="34" charset="0"/>
                <a:ea typeface="Calibri" pitchFamily="34" charset="-122"/>
                <a:cs typeface="Calibri" pitchFamily="34" charset="-120"/>
              </a:rPr>
              <a:t>kNN</a:t>
            </a:r>
            <a:r>
              <a:rPr lang="en-US" sz="1400" dirty="0">
                <a:solidFill>
                  <a:srgbClr val="1A2E3A"/>
                </a:solidFill>
                <a:latin typeface="Calibri" pitchFamily="34" charset="0"/>
                <a:ea typeface="Calibri" pitchFamily="34" charset="-122"/>
                <a:cs typeface="Calibri" pitchFamily="34" charset="-120"/>
              </a:rPr>
              <a:t> &amp; other methods</a:t>
            </a:r>
            <a:endParaRPr lang="en-US" sz="1400" dirty="0"/>
          </a:p>
        </p:txBody>
      </p:sp>
      <p:sp>
        <p:nvSpPr>
          <p:cNvPr id="12" name="Shape 10"/>
          <p:cNvSpPr/>
          <p:nvPr/>
        </p:nvSpPr>
        <p:spPr>
          <a:xfrm>
            <a:off x="6217920" y="822960"/>
            <a:ext cx="2743200" cy="3977640"/>
          </a:xfrm>
          <a:prstGeom prst="rect">
            <a:avLst/>
          </a:prstGeom>
          <a:solidFill>
            <a:srgbClr val="FFFFFF"/>
          </a:solidFill>
          <a:ln/>
          <a:effectLst>
            <a:outerShdw blurRad="101600" dist="25400" dir="8100000" algn="bl" rotWithShape="0">
              <a:srgbClr val="000000">
                <a:alpha val="10000"/>
              </a:srgbClr>
            </a:outerShdw>
          </a:effectLst>
        </p:spPr>
        <p:txBody>
          <a:bodyPr/>
          <a:lstStyle/>
          <a:p>
            <a:endParaRPr lang="en-GB"/>
          </a:p>
        </p:txBody>
      </p:sp>
      <p:sp>
        <p:nvSpPr>
          <p:cNvPr id="13" name="Shape 11"/>
          <p:cNvSpPr/>
          <p:nvPr/>
        </p:nvSpPr>
        <p:spPr>
          <a:xfrm>
            <a:off x="6217920" y="822960"/>
            <a:ext cx="2743200" cy="502920"/>
          </a:xfrm>
          <a:prstGeom prst="rect">
            <a:avLst/>
          </a:prstGeom>
          <a:solidFill>
            <a:srgbClr val="0D3349"/>
          </a:solidFill>
          <a:ln w="12700">
            <a:solidFill>
              <a:srgbClr val="0D3349"/>
            </a:solidFill>
            <a:prstDash val="solid"/>
          </a:ln>
        </p:spPr>
        <p:txBody>
          <a:bodyPr/>
          <a:lstStyle/>
          <a:p>
            <a:endParaRPr lang="en-GB"/>
          </a:p>
        </p:txBody>
      </p:sp>
      <p:sp>
        <p:nvSpPr>
          <p:cNvPr id="14" name="Text 12"/>
          <p:cNvSpPr/>
          <p:nvPr/>
        </p:nvSpPr>
        <p:spPr>
          <a:xfrm>
            <a:off x="6217920" y="822960"/>
            <a:ext cx="2743200" cy="502920"/>
          </a:xfrm>
          <a:prstGeom prst="rect">
            <a:avLst/>
          </a:prstGeom>
          <a:noFill/>
          <a:ln/>
        </p:spPr>
        <p:txBody>
          <a:bodyPr wrap="square" rtlCol="0" anchor="ctr"/>
          <a:lstStyle/>
          <a:p>
            <a:pPr marL="0" indent="0" algn="ctr">
              <a:buNone/>
            </a:pPr>
            <a:r>
              <a:rPr lang="en-US" sz="1300" b="1" dirty="0">
                <a:solidFill>
                  <a:srgbClr val="FFFFFF"/>
                </a:solidFill>
                <a:latin typeface="Calibri" pitchFamily="34" charset="0"/>
                <a:ea typeface="Calibri" pitchFamily="34" charset="-122"/>
                <a:cs typeface="Calibri" pitchFamily="34" charset="-120"/>
              </a:rPr>
              <a:t>Part 3</a:t>
            </a:r>
            <a:endParaRPr lang="en-US" sz="1300" dirty="0"/>
          </a:p>
        </p:txBody>
      </p:sp>
      <p:sp>
        <p:nvSpPr>
          <p:cNvPr id="15" name="Text 13"/>
          <p:cNvSpPr/>
          <p:nvPr/>
        </p:nvSpPr>
        <p:spPr>
          <a:xfrm>
            <a:off x="6400800" y="1417320"/>
            <a:ext cx="2377440" cy="3200400"/>
          </a:xfrm>
          <a:prstGeom prst="rect">
            <a:avLst/>
          </a:prstGeom>
          <a:noFill/>
          <a:ln/>
        </p:spPr>
        <p:txBody>
          <a:bodyPr wrap="square" rtlCol="0" anchor="ctr"/>
          <a:lstStyle/>
          <a:p>
            <a:pPr marL="0" indent="0">
              <a:buNone/>
            </a:pPr>
            <a:r>
              <a:rPr lang="en-US" sz="1400" dirty="0">
                <a:solidFill>
                  <a:srgbClr val="1A2E3A"/>
                </a:solidFill>
                <a:latin typeface="Calibri" pitchFamily="34" charset="0"/>
                <a:ea typeface="Calibri" pitchFamily="34" charset="-122"/>
                <a:cs typeface="Calibri" pitchFamily="34" charset="-120"/>
              </a:rPr>
              <a:t>Deep learning</a:t>
            </a:r>
            <a:endParaRPr lang="en-US" sz="1400" dirty="0"/>
          </a:p>
          <a:p>
            <a:pPr marL="0" indent="0">
              <a:buNone/>
            </a:pPr>
            <a:r>
              <a:rPr lang="en-US" sz="1400" dirty="0" err="1">
                <a:solidFill>
                  <a:srgbClr val="1A2E3A"/>
                </a:solidFill>
                <a:latin typeface="Calibri" pitchFamily="34" charset="0"/>
                <a:ea typeface="Calibri" pitchFamily="34" charset="-122"/>
                <a:cs typeface="Calibri" pitchFamily="34" charset="-120"/>
              </a:rPr>
              <a:t>Autograd</a:t>
            </a:r>
            <a:r>
              <a:rPr lang="en-US" sz="1400" dirty="0">
                <a:solidFill>
                  <a:srgbClr val="1A2E3A"/>
                </a:solidFill>
                <a:latin typeface="Calibri" pitchFamily="34" charset="0"/>
                <a:ea typeface="Calibri" pitchFamily="34" charset="-122"/>
                <a:cs typeface="Calibri" pitchFamily="34" charset="-120"/>
              </a:rPr>
              <a:t> &amp; </a:t>
            </a:r>
            <a:r>
              <a:rPr lang="en-US" sz="1400" dirty="0" err="1">
                <a:solidFill>
                  <a:srgbClr val="1A2E3A"/>
                </a:solidFill>
                <a:latin typeface="Calibri" pitchFamily="34" charset="0"/>
                <a:ea typeface="Calibri" pitchFamily="34" charset="-122"/>
                <a:cs typeface="Calibri" pitchFamily="34" charset="-120"/>
              </a:rPr>
              <a:t>PyTorch</a:t>
            </a:r>
            <a:endParaRPr lang="en-US" sz="1400" dirty="0"/>
          </a:p>
          <a:p>
            <a:pPr marL="0" indent="0">
              <a:buNone/>
            </a:pPr>
            <a:r>
              <a:rPr lang="en-US" sz="1400" dirty="0">
                <a:solidFill>
                  <a:srgbClr val="1A2E3A"/>
                </a:solidFill>
                <a:latin typeface="Calibri" pitchFamily="34" charset="0"/>
                <a:ea typeface="Calibri" pitchFamily="34" charset="-122"/>
                <a:cs typeface="Calibri" pitchFamily="34" charset="-120"/>
              </a:rPr>
              <a:t>Neural networks</a:t>
            </a:r>
            <a:endParaRPr lang="en-US" sz="1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7F4EF"/>
        </a:solidFill>
        <a:effectLst/>
      </p:bgPr>
    </p:bg>
    <p:spTree>
      <p:nvGrpSpPr>
        <p:cNvPr id="1" name="">
          <a:extLst>
            <a:ext uri="{FF2B5EF4-FFF2-40B4-BE49-F238E27FC236}">
              <a16:creationId xmlns:a16="http://schemas.microsoft.com/office/drawing/2014/main" id="{62847C47-E120-7B1D-A2A1-260DD86EB02A}"/>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6037720B-A91D-3DD5-9C43-BC41E49CA60D}"/>
              </a:ext>
            </a:extLst>
          </p:cNvPr>
          <p:cNvSpPr/>
          <p:nvPr/>
        </p:nvSpPr>
        <p:spPr>
          <a:xfrm>
            <a:off x="0" y="0"/>
            <a:ext cx="9144000" cy="594360"/>
          </a:xfrm>
          <a:prstGeom prst="rect">
            <a:avLst/>
          </a:prstGeom>
          <a:solidFill>
            <a:srgbClr val="E05C35"/>
          </a:solidFill>
          <a:ln w="12700">
            <a:solidFill>
              <a:srgbClr val="E05C35"/>
            </a:solidFill>
            <a:prstDash val="solid"/>
          </a:ln>
        </p:spPr>
        <p:txBody>
          <a:bodyPr/>
          <a:lstStyle/>
          <a:p>
            <a:endParaRPr lang="en-GB"/>
          </a:p>
        </p:txBody>
      </p:sp>
      <p:sp>
        <p:nvSpPr>
          <p:cNvPr id="3" name="Text 1">
            <a:extLst>
              <a:ext uri="{FF2B5EF4-FFF2-40B4-BE49-F238E27FC236}">
                <a16:creationId xmlns:a16="http://schemas.microsoft.com/office/drawing/2014/main" id="{C0DA3113-C7CA-C1E8-B068-E0197436985B}"/>
              </a:ext>
            </a:extLst>
          </p:cNvPr>
          <p:cNvSpPr/>
          <p:nvPr/>
        </p:nvSpPr>
        <p:spPr>
          <a:xfrm>
            <a:off x="320040" y="0"/>
            <a:ext cx="8503920" cy="594360"/>
          </a:xfrm>
          <a:prstGeom prst="rect">
            <a:avLst/>
          </a:prstGeom>
          <a:noFill/>
          <a:ln/>
        </p:spPr>
        <p:txBody>
          <a:bodyPr wrap="square" lIns="0" tIns="0" rIns="0" bIns="0" rtlCol="0" anchor="ctr"/>
          <a:lstStyle/>
          <a:p>
            <a:r>
              <a:rPr lang="en-US" sz="1900" b="1" dirty="0">
                <a:solidFill>
                  <a:srgbClr val="FFFFFF"/>
                </a:solidFill>
                <a:latin typeface="Calibri"/>
                <a:ea typeface="Calibri"/>
                <a:cs typeface="Calibri"/>
              </a:rPr>
              <a:t>  Exercise 2 — train and evaluate the </a:t>
            </a:r>
            <a:r>
              <a:rPr lang="en-US" sz="1900" b="1" dirty="0" err="1">
                <a:solidFill>
                  <a:srgbClr val="FFFFFF"/>
                </a:solidFill>
                <a:latin typeface="Calibri"/>
                <a:ea typeface="Calibri"/>
                <a:cs typeface="Calibri"/>
              </a:rPr>
              <a:t>kNN</a:t>
            </a:r>
            <a:r>
              <a:rPr lang="en-US" sz="1900" b="1" dirty="0">
                <a:solidFill>
                  <a:srgbClr val="FFFFFF"/>
                </a:solidFill>
                <a:latin typeface="Calibri"/>
                <a:ea typeface="Calibri"/>
                <a:cs typeface="Calibri"/>
              </a:rPr>
              <a:t> on the train-test splits</a:t>
            </a:r>
          </a:p>
        </p:txBody>
      </p:sp>
      <p:sp>
        <p:nvSpPr>
          <p:cNvPr id="5" name="Text 3">
            <a:extLst>
              <a:ext uri="{FF2B5EF4-FFF2-40B4-BE49-F238E27FC236}">
                <a16:creationId xmlns:a16="http://schemas.microsoft.com/office/drawing/2014/main" id="{236FC6A0-CC64-2046-602D-170C06821BC3}"/>
              </a:ext>
            </a:extLst>
          </p:cNvPr>
          <p:cNvSpPr/>
          <p:nvPr/>
        </p:nvSpPr>
        <p:spPr>
          <a:xfrm>
            <a:off x="320040" y="806138"/>
            <a:ext cx="8503920" cy="347472"/>
          </a:xfrm>
          <a:prstGeom prst="rect">
            <a:avLst/>
          </a:prstGeom>
          <a:noFill/>
          <a:ln/>
        </p:spPr>
        <p:txBody>
          <a:bodyPr wrap="square" rtlCol="0" anchor="ctr"/>
          <a:lstStyle/>
          <a:p>
            <a:pPr marL="0" indent="0">
              <a:buNone/>
            </a:pPr>
            <a:r>
              <a:rPr lang="en-US" sz="1500" b="1">
                <a:solidFill>
                  <a:srgbClr val="E05C35"/>
                </a:solidFill>
                <a:latin typeface="Calibri" pitchFamily="34" charset="0"/>
                <a:ea typeface="Calibri" pitchFamily="34" charset="-122"/>
                <a:cs typeface="Calibri" pitchFamily="34" charset="-120"/>
              </a:rPr>
              <a:t>Your task:</a:t>
            </a:r>
            <a:endParaRPr lang="en-US" sz="1500"/>
          </a:p>
        </p:txBody>
      </p:sp>
      <p:sp>
        <p:nvSpPr>
          <p:cNvPr id="6" name="Text 4">
            <a:extLst>
              <a:ext uri="{FF2B5EF4-FFF2-40B4-BE49-F238E27FC236}">
                <a16:creationId xmlns:a16="http://schemas.microsoft.com/office/drawing/2014/main" id="{45F86B12-C19C-B3DE-2A37-413D3F396978}"/>
              </a:ext>
            </a:extLst>
          </p:cNvPr>
          <p:cNvSpPr/>
          <p:nvPr/>
        </p:nvSpPr>
        <p:spPr>
          <a:xfrm>
            <a:off x="320040" y="1152920"/>
            <a:ext cx="8503920" cy="402336"/>
          </a:xfrm>
          <a:prstGeom prst="rect">
            <a:avLst/>
          </a:prstGeom>
          <a:noFill/>
          <a:ln/>
        </p:spPr>
        <p:txBody>
          <a:bodyPr wrap="square" lIns="91440" tIns="45720" rIns="91440" bIns="45720" rtlCol="0" anchor="ctr"/>
          <a:lstStyle/>
          <a:p>
            <a:r>
              <a:rPr lang="en-US" sz="1300" dirty="0">
                <a:solidFill>
                  <a:srgbClr val="1A2E3A"/>
                </a:solidFill>
                <a:latin typeface="Calibri"/>
                <a:ea typeface="Calibri"/>
                <a:cs typeface="Calibri"/>
              </a:rPr>
              <a:t>Re-train the </a:t>
            </a:r>
            <a:r>
              <a:rPr lang="en-US" sz="1300" dirty="0" err="1">
                <a:solidFill>
                  <a:srgbClr val="1A2E3A"/>
                </a:solidFill>
                <a:latin typeface="Calibri"/>
                <a:ea typeface="Calibri"/>
                <a:cs typeface="Calibri"/>
              </a:rPr>
              <a:t>kNN</a:t>
            </a:r>
            <a:r>
              <a:rPr lang="en-US" sz="1300" dirty="0">
                <a:solidFill>
                  <a:srgbClr val="1A2E3A"/>
                </a:solidFill>
                <a:latin typeface="Calibri"/>
                <a:ea typeface="Calibri"/>
                <a:cs typeface="Calibri"/>
              </a:rPr>
              <a:t> model on the right data splits and evaluate. What accuracy do we get now?</a:t>
            </a:r>
            <a:endParaRPr lang="en-US" sz="1300" dirty="0"/>
          </a:p>
        </p:txBody>
      </p:sp>
      <p:pic>
        <p:nvPicPr>
          <p:cNvPr id="4" name="Picture 3" descr="A screenshot of a computer code&#10;&#10;AI-generated content may be incorrect.">
            <a:extLst>
              <a:ext uri="{FF2B5EF4-FFF2-40B4-BE49-F238E27FC236}">
                <a16:creationId xmlns:a16="http://schemas.microsoft.com/office/drawing/2014/main" id="{2231707C-5AD1-7B3E-5542-40DC42A4E891}"/>
              </a:ext>
            </a:extLst>
          </p:cNvPr>
          <p:cNvPicPr>
            <a:picLocks noChangeAspect="1"/>
          </p:cNvPicPr>
          <p:nvPr/>
        </p:nvPicPr>
        <p:blipFill>
          <a:blip r:embed="rId3"/>
          <a:stretch>
            <a:fillRect/>
          </a:stretch>
        </p:blipFill>
        <p:spPr>
          <a:xfrm>
            <a:off x="320615" y="1880558"/>
            <a:ext cx="7467600" cy="1943100"/>
          </a:xfrm>
          <a:prstGeom prst="rect">
            <a:avLst/>
          </a:prstGeom>
        </p:spPr>
      </p:pic>
    </p:spTree>
    <p:extLst>
      <p:ext uri="{BB962C8B-B14F-4D97-AF65-F5344CB8AC3E}">
        <p14:creationId xmlns:p14="http://schemas.microsoft.com/office/powerpoint/2010/main" val="1299557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7F4EF"/>
        </a:solidFill>
        <a:effectLst/>
      </p:bgPr>
    </p:bg>
    <p:spTree>
      <p:nvGrpSpPr>
        <p:cNvPr id="1" name="">
          <a:extLst>
            <a:ext uri="{FF2B5EF4-FFF2-40B4-BE49-F238E27FC236}">
              <a16:creationId xmlns:a16="http://schemas.microsoft.com/office/drawing/2014/main" id="{8E4BB75D-F0DB-F84A-B90D-704F2C88A232}"/>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00E3FF0D-AEE5-6326-62F2-B2057D1135B8}"/>
              </a:ext>
            </a:extLst>
          </p:cNvPr>
          <p:cNvSpPr/>
          <p:nvPr/>
        </p:nvSpPr>
        <p:spPr>
          <a:xfrm>
            <a:off x="0" y="0"/>
            <a:ext cx="9144000" cy="594360"/>
          </a:xfrm>
          <a:prstGeom prst="rect">
            <a:avLst/>
          </a:prstGeom>
          <a:solidFill>
            <a:srgbClr val="0A7373"/>
          </a:solidFill>
          <a:ln w="12700">
            <a:solidFill>
              <a:srgbClr val="0A7373"/>
            </a:solidFill>
            <a:prstDash val="solid"/>
          </a:ln>
        </p:spPr>
        <p:txBody>
          <a:bodyPr/>
          <a:lstStyle/>
          <a:p>
            <a:endParaRPr lang="en-GB"/>
          </a:p>
        </p:txBody>
      </p:sp>
      <p:sp>
        <p:nvSpPr>
          <p:cNvPr id="3" name="Text 1">
            <a:extLst>
              <a:ext uri="{FF2B5EF4-FFF2-40B4-BE49-F238E27FC236}">
                <a16:creationId xmlns:a16="http://schemas.microsoft.com/office/drawing/2014/main" id="{333620F6-84D2-BE4C-351E-08BA6E072917}"/>
              </a:ext>
            </a:extLst>
          </p:cNvPr>
          <p:cNvSpPr/>
          <p:nvPr/>
        </p:nvSpPr>
        <p:spPr>
          <a:xfrm>
            <a:off x="320040" y="0"/>
            <a:ext cx="8503920" cy="594360"/>
          </a:xfrm>
          <a:prstGeom prst="rect">
            <a:avLst/>
          </a:prstGeom>
          <a:noFill/>
          <a:ln/>
        </p:spPr>
        <p:txBody>
          <a:bodyPr wrap="square" lIns="0" tIns="0" rIns="0" bIns="0" rtlCol="0" anchor="ctr"/>
          <a:lstStyle/>
          <a:p>
            <a:r>
              <a:rPr lang="en-US" sz="2100" b="1" dirty="0">
                <a:solidFill>
                  <a:srgbClr val="FFFFFF"/>
                </a:solidFill>
                <a:latin typeface="Calibri"/>
                <a:ea typeface="Calibri"/>
                <a:cs typeface="Calibri"/>
              </a:rPr>
              <a:t>Section 2.3 · k-Nearest Neighbor (</a:t>
            </a:r>
            <a:r>
              <a:rPr lang="en-US" sz="2100" b="1" dirty="0" err="1">
                <a:solidFill>
                  <a:srgbClr val="FFFFFF"/>
                </a:solidFill>
                <a:latin typeface="Calibri"/>
                <a:ea typeface="Calibri"/>
                <a:cs typeface="Calibri"/>
              </a:rPr>
              <a:t>kNN</a:t>
            </a:r>
            <a:r>
              <a:rPr lang="en-US" sz="2100" b="1" dirty="0">
                <a:solidFill>
                  <a:srgbClr val="FFFFFF"/>
                </a:solidFill>
                <a:latin typeface="Calibri"/>
                <a:ea typeface="Calibri"/>
                <a:cs typeface="Calibri"/>
              </a:rPr>
              <a:t>) and feature scaling</a:t>
            </a:r>
            <a:endParaRPr lang="en-US" dirty="0"/>
          </a:p>
        </p:txBody>
      </p:sp>
      <p:sp>
        <p:nvSpPr>
          <p:cNvPr id="5" name="Text 4">
            <a:extLst>
              <a:ext uri="{FF2B5EF4-FFF2-40B4-BE49-F238E27FC236}">
                <a16:creationId xmlns:a16="http://schemas.microsoft.com/office/drawing/2014/main" id="{3F9587F2-BD3D-0FB4-9B4C-4AEE666C0250}"/>
              </a:ext>
            </a:extLst>
          </p:cNvPr>
          <p:cNvSpPr/>
          <p:nvPr/>
        </p:nvSpPr>
        <p:spPr>
          <a:xfrm>
            <a:off x="320040" y="883345"/>
            <a:ext cx="8503920" cy="402336"/>
          </a:xfrm>
          <a:prstGeom prst="rect">
            <a:avLst/>
          </a:prstGeom>
          <a:noFill/>
          <a:ln/>
        </p:spPr>
        <p:txBody>
          <a:bodyPr wrap="square" lIns="91440" tIns="45720" rIns="91440" bIns="45720" rtlCol="0" anchor="ctr"/>
          <a:lstStyle/>
          <a:p>
            <a:r>
              <a:rPr lang="en-US" sz="1300" dirty="0">
                <a:solidFill>
                  <a:srgbClr val="1A2E3A"/>
                </a:solidFill>
                <a:ea typeface="Calibri"/>
                <a:cs typeface="Calibri"/>
              </a:rPr>
              <a:t>We can see the importance of </a:t>
            </a:r>
            <a:r>
              <a:rPr lang="en-US" sz="1300" b="1" dirty="0">
                <a:solidFill>
                  <a:srgbClr val="1A2E3A"/>
                </a:solidFill>
                <a:ea typeface="Calibri"/>
                <a:cs typeface="Calibri"/>
              </a:rPr>
              <a:t>feature </a:t>
            </a:r>
            <a:r>
              <a:rPr lang="en-US" sz="1300" b="1" dirty="0" err="1">
                <a:solidFill>
                  <a:srgbClr val="1A2E3A"/>
                </a:solidFill>
                <a:ea typeface="Calibri"/>
                <a:cs typeface="Calibri"/>
              </a:rPr>
              <a:t>standardisation</a:t>
            </a:r>
            <a:r>
              <a:rPr lang="en-US" sz="1300" dirty="0">
                <a:solidFill>
                  <a:srgbClr val="1A2E3A"/>
                </a:solidFill>
                <a:ea typeface="Calibri"/>
                <a:cs typeface="Calibri"/>
              </a:rPr>
              <a:t> in this example; without it, the model only attends to the feature which has the largest scale and misses some information captured by the other feature.</a:t>
            </a:r>
          </a:p>
          <a:p>
            <a:endParaRPr lang="en-US" sz="1300" dirty="0">
              <a:solidFill>
                <a:srgbClr val="1A2E3A"/>
              </a:solidFill>
              <a:ea typeface="Calibri"/>
              <a:cs typeface="Calibri"/>
            </a:endParaRPr>
          </a:p>
        </p:txBody>
      </p:sp>
      <p:pic>
        <p:nvPicPr>
          <p:cNvPr id="4" name="Picture 3" descr="A screenshot of a graph&#10;&#10;AI-generated content may be incorrect.">
            <a:extLst>
              <a:ext uri="{FF2B5EF4-FFF2-40B4-BE49-F238E27FC236}">
                <a16:creationId xmlns:a16="http://schemas.microsoft.com/office/drawing/2014/main" id="{2310CDD5-8707-1BBA-A9C3-D63CA530B127}"/>
              </a:ext>
            </a:extLst>
          </p:cNvPr>
          <p:cNvPicPr>
            <a:picLocks noChangeAspect="1"/>
          </p:cNvPicPr>
          <p:nvPr/>
        </p:nvPicPr>
        <p:blipFill>
          <a:blip r:embed="rId3"/>
          <a:stretch>
            <a:fillRect/>
          </a:stretch>
        </p:blipFill>
        <p:spPr>
          <a:xfrm>
            <a:off x="1389079" y="1378339"/>
            <a:ext cx="6353175" cy="3400425"/>
          </a:xfrm>
          <a:prstGeom prst="rect">
            <a:avLst/>
          </a:prstGeom>
        </p:spPr>
      </p:pic>
    </p:spTree>
    <p:extLst>
      <p:ext uri="{BB962C8B-B14F-4D97-AF65-F5344CB8AC3E}">
        <p14:creationId xmlns:p14="http://schemas.microsoft.com/office/powerpoint/2010/main" val="2883463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7F4EF"/>
        </a:solidFill>
        <a:effectLst/>
      </p:bgPr>
    </p:bg>
    <p:spTree>
      <p:nvGrpSpPr>
        <p:cNvPr id="1" name="">
          <a:extLst>
            <a:ext uri="{FF2B5EF4-FFF2-40B4-BE49-F238E27FC236}">
              <a16:creationId xmlns:a16="http://schemas.microsoft.com/office/drawing/2014/main" id="{CFC56A71-73B5-AF5F-A67F-D849F3CBEC7F}"/>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12CFF98A-A3FD-F5A8-E53E-8C9D3AAC956E}"/>
              </a:ext>
            </a:extLst>
          </p:cNvPr>
          <p:cNvSpPr/>
          <p:nvPr/>
        </p:nvSpPr>
        <p:spPr>
          <a:xfrm>
            <a:off x="212424" y="740511"/>
            <a:ext cx="4501242" cy="39127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hape 0">
            <a:extLst>
              <a:ext uri="{FF2B5EF4-FFF2-40B4-BE49-F238E27FC236}">
                <a16:creationId xmlns:a16="http://schemas.microsoft.com/office/drawing/2014/main" id="{0E2D756F-DD6D-AC07-3825-6917BC644ADF}"/>
              </a:ext>
            </a:extLst>
          </p:cNvPr>
          <p:cNvSpPr/>
          <p:nvPr/>
        </p:nvSpPr>
        <p:spPr>
          <a:xfrm>
            <a:off x="0" y="0"/>
            <a:ext cx="9144000" cy="594360"/>
          </a:xfrm>
          <a:prstGeom prst="rect">
            <a:avLst/>
          </a:prstGeom>
          <a:solidFill>
            <a:srgbClr val="0A7373"/>
          </a:solidFill>
          <a:ln w="12700">
            <a:solidFill>
              <a:srgbClr val="0A7373"/>
            </a:solidFill>
            <a:prstDash val="solid"/>
          </a:ln>
        </p:spPr>
        <p:txBody>
          <a:bodyPr/>
          <a:lstStyle/>
          <a:p>
            <a:endParaRPr lang="en-GB"/>
          </a:p>
        </p:txBody>
      </p:sp>
      <p:sp>
        <p:nvSpPr>
          <p:cNvPr id="3" name="Text 1">
            <a:extLst>
              <a:ext uri="{FF2B5EF4-FFF2-40B4-BE49-F238E27FC236}">
                <a16:creationId xmlns:a16="http://schemas.microsoft.com/office/drawing/2014/main" id="{10CD83B5-9FA6-2FFA-DADB-21AEBDE106DD}"/>
              </a:ext>
            </a:extLst>
          </p:cNvPr>
          <p:cNvSpPr/>
          <p:nvPr/>
        </p:nvSpPr>
        <p:spPr>
          <a:xfrm>
            <a:off x="320040" y="0"/>
            <a:ext cx="8503920" cy="594360"/>
          </a:xfrm>
          <a:prstGeom prst="rect">
            <a:avLst/>
          </a:prstGeom>
          <a:noFill/>
          <a:ln/>
        </p:spPr>
        <p:txBody>
          <a:bodyPr wrap="square" lIns="0" tIns="0" rIns="0" bIns="0" rtlCol="0" anchor="ctr"/>
          <a:lstStyle/>
          <a:p>
            <a:r>
              <a:rPr lang="en-US" sz="2100" b="1">
                <a:solidFill>
                  <a:srgbClr val="FFFFFF"/>
                </a:solidFill>
                <a:latin typeface="Calibri"/>
                <a:ea typeface="Calibri"/>
                <a:cs typeface="Calibri"/>
              </a:rPr>
              <a:t>Sections 2.4-2.5 · Logistic Regression and SVM (validation metrics)</a:t>
            </a:r>
            <a:endParaRPr lang="en-US" dirty="0"/>
          </a:p>
        </p:txBody>
      </p:sp>
      <p:pic>
        <p:nvPicPr>
          <p:cNvPr id="4" name="Picture 3" descr="A graph of a logistic regression&#10;&#10;AI-generated content may be incorrect.">
            <a:extLst>
              <a:ext uri="{FF2B5EF4-FFF2-40B4-BE49-F238E27FC236}">
                <a16:creationId xmlns:a16="http://schemas.microsoft.com/office/drawing/2014/main" id="{099902F0-F955-D200-1D98-A3B5987289B8}"/>
              </a:ext>
            </a:extLst>
          </p:cNvPr>
          <p:cNvPicPr>
            <a:picLocks noChangeAspect="1"/>
          </p:cNvPicPr>
          <p:nvPr/>
        </p:nvPicPr>
        <p:blipFill>
          <a:blip r:embed="rId3"/>
          <a:stretch>
            <a:fillRect/>
          </a:stretch>
        </p:blipFill>
        <p:spPr>
          <a:xfrm>
            <a:off x="359497" y="847182"/>
            <a:ext cx="1947414" cy="2015347"/>
          </a:xfrm>
          <a:prstGeom prst="rect">
            <a:avLst/>
          </a:prstGeom>
        </p:spPr>
      </p:pic>
      <p:pic>
        <p:nvPicPr>
          <p:cNvPr id="7" name="Picture 6" descr="A diagram of a logistic matrix&#10;&#10;AI-generated content may be incorrect.">
            <a:extLst>
              <a:ext uri="{FF2B5EF4-FFF2-40B4-BE49-F238E27FC236}">
                <a16:creationId xmlns:a16="http://schemas.microsoft.com/office/drawing/2014/main" id="{DD44CE72-2A25-605C-3A1F-8C9A0D45D6DC}"/>
              </a:ext>
            </a:extLst>
          </p:cNvPr>
          <p:cNvPicPr>
            <a:picLocks noChangeAspect="1"/>
          </p:cNvPicPr>
          <p:nvPr/>
        </p:nvPicPr>
        <p:blipFill>
          <a:blip r:embed="rId4"/>
          <a:stretch>
            <a:fillRect/>
          </a:stretch>
        </p:blipFill>
        <p:spPr>
          <a:xfrm>
            <a:off x="358779" y="2973683"/>
            <a:ext cx="1981201" cy="1687363"/>
          </a:xfrm>
          <a:prstGeom prst="rect">
            <a:avLst/>
          </a:prstGeom>
        </p:spPr>
      </p:pic>
      <p:pic>
        <p:nvPicPr>
          <p:cNvPr id="8" name="Picture 7" descr="A graph of a positive rate&#10;&#10;AI-generated content may be incorrect.">
            <a:extLst>
              <a:ext uri="{FF2B5EF4-FFF2-40B4-BE49-F238E27FC236}">
                <a16:creationId xmlns:a16="http://schemas.microsoft.com/office/drawing/2014/main" id="{25C55363-BD49-8B0D-DF22-7B13EF0AF6E0}"/>
              </a:ext>
            </a:extLst>
          </p:cNvPr>
          <p:cNvPicPr>
            <a:picLocks noChangeAspect="1"/>
          </p:cNvPicPr>
          <p:nvPr/>
        </p:nvPicPr>
        <p:blipFill>
          <a:blip r:embed="rId5"/>
          <a:srcRect l="-2049" t="-144" r="-4129" b="-465"/>
          <a:stretch>
            <a:fillRect/>
          </a:stretch>
        </p:blipFill>
        <p:spPr>
          <a:xfrm>
            <a:off x="2454639" y="844279"/>
            <a:ext cx="2170766" cy="2027633"/>
          </a:xfrm>
          <a:prstGeom prst="rect">
            <a:avLst/>
          </a:prstGeom>
        </p:spPr>
      </p:pic>
      <p:pic>
        <p:nvPicPr>
          <p:cNvPr id="9" name="Picture 8" descr="A blue squares with white text&#10;&#10;AI-generated content may be incorrect.">
            <a:extLst>
              <a:ext uri="{FF2B5EF4-FFF2-40B4-BE49-F238E27FC236}">
                <a16:creationId xmlns:a16="http://schemas.microsoft.com/office/drawing/2014/main" id="{0C45EAE3-29E0-0A4A-D5B7-086C7CAF02A0}"/>
              </a:ext>
            </a:extLst>
          </p:cNvPr>
          <p:cNvPicPr>
            <a:picLocks noChangeAspect="1"/>
          </p:cNvPicPr>
          <p:nvPr/>
        </p:nvPicPr>
        <p:blipFill>
          <a:blip r:embed="rId6"/>
          <a:stretch>
            <a:fillRect/>
          </a:stretch>
        </p:blipFill>
        <p:spPr>
          <a:xfrm>
            <a:off x="2451335" y="2973683"/>
            <a:ext cx="1977427" cy="1687363"/>
          </a:xfrm>
          <a:prstGeom prst="rect">
            <a:avLst/>
          </a:prstGeom>
        </p:spPr>
      </p:pic>
      <p:sp>
        <p:nvSpPr>
          <p:cNvPr id="11" name="Text 4">
            <a:extLst>
              <a:ext uri="{FF2B5EF4-FFF2-40B4-BE49-F238E27FC236}">
                <a16:creationId xmlns:a16="http://schemas.microsoft.com/office/drawing/2014/main" id="{72601194-C306-CD27-E660-450AA2592210}"/>
              </a:ext>
            </a:extLst>
          </p:cNvPr>
          <p:cNvSpPr/>
          <p:nvPr/>
        </p:nvSpPr>
        <p:spPr>
          <a:xfrm>
            <a:off x="563630" y="4807303"/>
            <a:ext cx="8503920" cy="402336"/>
          </a:xfrm>
          <a:prstGeom prst="rect">
            <a:avLst/>
          </a:prstGeom>
          <a:noFill/>
          <a:ln/>
        </p:spPr>
        <p:txBody>
          <a:bodyPr wrap="square" lIns="91440" tIns="45720" rIns="91440" bIns="45720" rtlCol="0" anchor="ctr"/>
          <a:lstStyle/>
          <a:p>
            <a:r>
              <a:rPr lang="en-US" sz="1300" dirty="0">
                <a:solidFill>
                  <a:srgbClr val="1A2E3A"/>
                </a:solidFill>
                <a:ea typeface="Calibri"/>
                <a:cs typeface="Calibri"/>
              </a:rPr>
              <a:t>In this case, the two models perform really similarly, but their performances will differ more depending on the dataset. </a:t>
            </a:r>
          </a:p>
          <a:p>
            <a:endParaRPr lang="en-US" sz="1300" dirty="0">
              <a:solidFill>
                <a:srgbClr val="1A2E3A"/>
              </a:solidFill>
              <a:ea typeface="Calibri"/>
              <a:cs typeface="Calibri"/>
            </a:endParaRPr>
          </a:p>
        </p:txBody>
      </p:sp>
      <p:sp>
        <p:nvSpPr>
          <p:cNvPr id="15" name="Text 4">
            <a:extLst>
              <a:ext uri="{FF2B5EF4-FFF2-40B4-BE49-F238E27FC236}">
                <a16:creationId xmlns:a16="http://schemas.microsoft.com/office/drawing/2014/main" id="{A56250D9-706D-B37D-381A-AA852DB838CD}"/>
              </a:ext>
            </a:extLst>
          </p:cNvPr>
          <p:cNvSpPr/>
          <p:nvPr/>
        </p:nvSpPr>
        <p:spPr>
          <a:xfrm>
            <a:off x="4817087" y="1284615"/>
            <a:ext cx="4006872" cy="3400368"/>
          </a:xfrm>
          <a:prstGeom prst="rect">
            <a:avLst/>
          </a:prstGeom>
          <a:noFill/>
          <a:ln/>
        </p:spPr>
        <p:txBody>
          <a:bodyPr wrap="square" lIns="91440" tIns="45720" rIns="91440" bIns="45720" rtlCol="0" anchor="ctr"/>
          <a:lstStyle/>
          <a:p>
            <a:br>
              <a:rPr lang="en-US" dirty="0"/>
            </a:br>
            <a:endParaRPr lang="en-US" dirty="0"/>
          </a:p>
          <a:p>
            <a:r>
              <a:rPr lang="en-US" sz="1300" b="1" dirty="0">
                <a:solidFill>
                  <a:srgbClr val="1A2E3A"/>
                </a:solidFill>
                <a:ea typeface="Calibri"/>
                <a:cs typeface="Calibri"/>
              </a:rPr>
              <a:t>Accuracy </a:t>
            </a:r>
            <a:r>
              <a:rPr lang="en-US" sz="1300" dirty="0">
                <a:solidFill>
                  <a:srgbClr val="1A2E3A"/>
                </a:solidFill>
                <a:ea typeface="Calibri"/>
                <a:cs typeface="Calibri"/>
              </a:rPr>
              <a:t>measures the fraction of correctly classified tumors at a </a:t>
            </a:r>
            <a:r>
              <a:rPr lang="en-US" sz="1300" b="1" dirty="0">
                <a:solidFill>
                  <a:srgbClr val="1A2E3A"/>
                </a:solidFill>
                <a:ea typeface="Calibri"/>
                <a:cs typeface="Calibri"/>
              </a:rPr>
              <a:t>fixed decision threshold.</a:t>
            </a:r>
            <a:r>
              <a:rPr lang="en-US" sz="1300" dirty="0">
                <a:solidFill>
                  <a:srgbClr val="1A2E3A"/>
                </a:solidFill>
                <a:ea typeface="Calibri"/>
                <a:cs typeface="Calibri"/>
              </a:rPr>
              <a:t> </a:t>
            </a:r>
            <a:endParaRPr lang="en-US">
              <a:solidFill>
                <a:srgbClr val="000000"/>
              </a:solidFill>
              <a:ea typeface="Calibri"/>
              <a:cs typeface="Calibri"/>
            </a:endParaRPr>
          </a:p>
          <a:p>
            <a:endParaRPr lang="en-US" sz="1300" dirty="0">
              <a:solidFill>
                <a:srgbClr val="1A2E3A"/>
              </a:solidFill>
              <a:ea typeface="Calibri"/>
              <a:cs typeface="Calibri"/>
            </a:endParaRPr>
          </a:p>
          <a:p>
            <a:r>
              <a:rPr lang="en-US" sz="1300">
                <a:solidFill>
                  <a:srgbClr val="1A2E3A"/>
                </a:solidFill>
                <a:ea typeface="Calibri"/>
                <a:cs typeface="Calibri"/>
              </a:rPr>
              <a:t>We can plot a</a:t>
            </a:r>
            <a:r>
              <a:rPr lang="en-US" sz="1300" b="1">
                <a:solidFill>
                  <a:srgbClr val="1A2E3A"/>
                </a:solidFill>
                <a:ea typeface="Calibri"/>
                <a:cs typeface="Calibri"/>
              </a:rPr>
              <a:t> </a:t>
            </a:r>
            <a:r>
              <a:rPr lang="en-US" sz="1300" b="1" dirty="0">
                <a:solidFill>
                  <a:srgbClr val="1A2E3A"/>
                </a:solidFill>
                <a:ea typeface="Calibri"/>
                <a:cs typeface="Calibri"/>
              </a:rPr>
              <a:t>receiver operating characteristic (ROC)</a:t>
            </a:r>
            <a:r>
              <a:rPr lang="en-US" sz="1300" dirty="0">
                <a:solidFill>
                  <a:srgbClr val="1A2E3A"/>
                </a:solidFill>
                <a:ea typeface="Calibri"/>
                <a:cs typeface="Calibri"/>
              </a:rPr>
              <a:t> </a:t>
            </a:r>
            <a:r>
              <a:rPr lang="en-US" sz="1300" b="1" dirty="0">
                <a:solidFill>
                  <a:srgbClr val="1A2E3A"/>
                </a:solidFill>
                <a:ea typeface="Calibri"/>
                <a:cs typeface="Calibri"/>
              </a:rPr>
              <a:t>curve </a:t>
            </a:r>
            <a:r>
              <a:rPr lang="en-US" sz="1300" dirty="0">
                <a:solidFill>
                  <a:srgbClr val="1A2E3A"/>
                </a:solidFill>
                <a:ea typeface="Calibri"/>
                <a:cs typeface="Calibri"/>
              </a:rPr>
              <a:t>to show the </a:t>
            </a:r>
            <a:r>
              <a:rPr lang="en-US" sz="1300" b="1" dirty="0">
                <a:solidFill>
                  <a:srgbClr val="1A2E3A"/>
                </a:solidFill>
                <a:ea typeface="Calibri"/>
                <a:cs typeface="Calibri"/>
              </a:rPr>
              <a:t>trade-off</a:t>
            </a:r>
            <a:r>
              <a:rPr lang="en-US" sz="1300" dirty="0">
                <a:solidFill>
                  <a:srgbClr val="1A2E3A"/>
                </a:solidFill>
                <a:ea typeface="Calibri"/>
                <a:cs typeface="Calibri"/>
              </a:rPr>
              <a:t> between catching real positives and </a:t>
            </a:r>
            <a:r>
              <a:rPr lang="en-US" sz="1300">
                <a:solidFill>
                  <a:srgbClr val="1A2E3A"/>
                </a:solidFill>
                <a:ea typeface="Calibri"/>
                <a:cs typeface="Calibri"/>
              </a:rPr>
              <a:t>triggering false alarms at different thresholds.</a:t>
            </a:r>
            <a:endParaRPr lang="en-US">
              <a:ea typeface="Calibri"/>
              <a:cs typeface="Calibri"/>
            </a:endParaRPr>
          </a:p>
          <a:p>
            <a:endParaRPr lang="en-US" dirty="0"/>
          </a:p>
          <a:p>
            <a:pPr marL="285750" indent="-285750">
              <a:buFont typeface="Wingdings"/>
              <a:buChar char="§"/>
            </a:pPr>
            <a:r>
              <a:rPr lang="en-US" sz="1300" b="1">
                <a:solidFill>
                  <a:srgbClr val="1A2E3A"/>
                </a:solidFill>
                <a:ea typeface="Calibri"/>
                <a:cs typeface="Calibri"/>
              </a:rPr>
              <a:t>False Positive Rate (FPR)</a:t>
            </a:r>
            <a:r>
              <a:rPr lang="en-US" sz="1300">
                <a:solidFill>
                  <a:srgbClr val="1A2E3A"/>
                </a:solidFill>
                <a:ea typeface="Calibri"/>
                <a:cs typeface="Calibri"/>
              </a:rPr>
              <a:t>, of all truly benign tumors, what fraction did the model incorrectly label as malignant?</a:t>
            </a:r>
            <a:endParaRPr lang="en-US">
              <a:ea typeface="Calibri" panose="020F0502020204030204"/>
              <a:cs typeface="Calibri" panose="020F0502020204030204"/>
            </a:endParaRPr>
          </a:p>
          <a:p>
            <a:pPr marL="285750" indent="-285750">
              <a:buFont typeface="Wingdings"/>
              <a:buChar char="§"/>
            </a:pPr>
            <a:r>
              <a:rPr lang="en-US" sz="1300" b="1">
                <a:solidFill>
                  <a:srgbClr val="1A2E3A"/>
                </a:solidFill>
                <a:ea typeface="Calibri"/>
                <a:cs typeface="Calibri"/>
              </a:rPr>
              <a:t>True Positive Rate (TPR)</a:t>
            </a:r>
            <a:r>
              <a:rPr lang="en-US" sz="1300">
                <a:solidFill>
                  <a:srgbClr val="1A2E3A"/>
                </a:solidFill>
                <a:ea typeface="Calibri"/>
                <a:cs typeface="Calibri"/>
              </a:rPr>
              <a:t>, of all truly malignant tumors, what fraction did the model correctly identify as malignant?</a:t>
            </a:r>
            <a:endParaRPr lang="en-US">
              <a:ea typeface="Calibri" panose="020F0502020204030204"/>
              <a:cs typeface="Calibri" panose="020F0502020204030204"/>
            </a:endParaRPr>
          </a:p>
          <a:p>
            <a:endParaRPr lang="en-US" sz="1300" dirty="0">
              <a:solidFill>
                <a:srgbClr val="1A2E3A"/>
              </a:solidFill>
              <a:ea typeface="Calibri"/>
              <a:cs typeface="Calibri"/>
            </a:endParaRPr>
          </a:p>
          <a:p>
            <a:endParaRPr lang="en-US" sz="1300" dirty="0">
              <a:solidFill>
                <a:srgbClr val="1A2E3A"/>
              </a:solidFill>
              <a:ea typeface="Calibri"/>
              <a:cs typeface="Calibri"/>
            </a:endParaRPr>
          </a:p>
          <a:p>
            <a:br>
              <a:rPr lang="en-US" dirty="0"/>
            </a:br>
            <a:endParaRPr lang="en-US" dirty="0"/>
          </a:p>
          <a:p>
            <a:br>
              <a:rPr lang="en-US" dirty="0"/>
            </a:br>
            <a:br>
              <a:rPr lang="en-US" dirty="0"/>
            </a:br>
            <a:endParaRPr lang="en-US" dirty="0"/>
          </a:p>
          <a:p>
            <a:endParaRPr lang="en-US" sz="1300" dirty="0">
              <a:solidFill>
                <a:srgbClr val="1A2E3A"/>
              </a:solidFill>
              <a:ea typeface="Calibri"/>
              <a:cs typeface="Calibri"/>
            </a:endParaRPr>
          </a:p>
          <a:p>
            <a:endParaRPr lang="en-US" sz="1300" dirty="0">
              <a:solidFill>
                <a:srgbClr val="1A2E3A"/>
              </a:solidFill>
              <a:ea typeface="Calibri"/>
              <a:cs typeface="Calibri"/>
            </a:endParaRPr>
          </a:p>
        </p:txBody>
      </p:sp>
    </p:spTree>
    <p:extLst>
      <p:ext uri="{BB962C8B-B14F-4D97-AF65-F5344CB8AC3E}">
        <p14:creationId xmlns:p14="http://schemas.microsoft.com/office/powerpoint/2010/main" val="494185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17">
    <p:bg>
      <p:bgPr>
        <a:solidFill>
          <a:srgbClr val="0D3349"/>
        </a:solidFill>
        <a:effectLst/>
      </p:bgPr>
    </p:bg>
    <p:spTree>
      <p:nvGrpSpPr>
        <p:cNvPr id="1" name=""/>
        <p:cNvGrpSpPr/>
        <p:nvPr/>
      </p:nvGrpSpPr>
      <p:grpSpPr>
        <a:xfrm>
          <a:off x="0" y="0"/>
          <a:ext cx="0" cy="0"/>
          <a:chOff x="0" y="0"/>
          <a:chExt cx="0" cy="0"/>
        </a:xfrm>
      </p:grpSpPr>
      <p:sp>
        <p:nvSpPr>
          <p:cNvPr id="2" name="Shape 0"/>
          <p:cNvSpPr/>
          <p:nvPr/>
        </p:nvSpPr>
        <p:spPr>
          <a:xfrm>
            <a:off x="0" y="0"/>
            <a:ext cx="164592" cy="5143500"/>
          </a:xfrm>
          <a:prstGeom prst="rect">
            <a:avLst/>
          </a:prstGeom>
          <a:solidFill>
            <a:srgbClr val="2EC4B6"/>
          </a:solidFill>
          <a:ln w="12700">
            <a:solidFill>
              <a:srgbClr val="2EC4B6"/>
            </a:solidFill>
            <a:prstDash val="solid"/>
          </a:ln>
        </p:spPr>
        <p:txBody>
          <a:bodyPr/>
          <a:lstStyle/>
          <a:p>
            <a:endParaRPr lang="en-GB"/>
          </a:p>
        </p:txBody>
      </p:sp>
      <p:sp>
        <p:nvSpPr>
          <p:cNvPr id="3" name="Text 1"/>
          <p:cNvSpPr/>
          <p:nvPr/>
        </p:nvSpPr>
        <p:spPr>
          <a:xfrm>
            <a:off x="457200" y="1371600"/>
            <a:ext cx="8229600" cy="1463040"/>
          </a:xfrm>
          <a:prstGeom prst="rect">
            <a:avLst/>
          </a:prstGeom>
          <a:noFill/>
          <a:ln/>
        </p:spPr>
        <p:txBody>
          <a:bodyPr wrap="square" rtlCol="0" anchor="ctr"/>
          <a:lstStyle/>
          <a:p>
            <a:pPr marL="0" indent="0">
              <a:buNone/>
            </a:pPr>
            <a:r>
              <a:rPr lang="en-US" sz="3800" b="1">
                <a:solidFill>
                  <a:srgbClr val="FFFFFF"/>
                </a:solidFill>
                <a:latin typeface="Calibri" pitchFamily="34" charset="0"/>
                <a:ea typeface="Calibri" pitchFamily="34" charset="-122"/>
                <a:cs typeface="Calibri" pitchFamily="34" charset="-120"/>
              </a:rPr>
              <a:t>Part 3 – Deep Learning with PyTorch</a:t>
            </a:r>
            <a:endParaRPr lang="en-US" sz="3800"/>
          </a:p>
        </p:txBody>
      </p:sp>
      <p:sp>
        <p:nvSpPr>
          <p:cNvPr id="4" name="Text 2"/>
          <p:cNvSpPr/>
          <p:nvPr/>
        </p:nvSpPr>
        <p:spPr>
          <a:xfrm>
            <a:off x="457200" y="3017520"/>
            <a:ext cx="8229600" cy="640080"/>
          </a:xfrm>
          <a:prstGeom prst="rect">
            <a:avLst/>
          </a:prstGeom>
          <a:noFill/>
          <a:ln/>
        </p:spPr>
        <p:txBody>
          <a:bodyPr wrap="square" rtlCol="0" anchor="ctr"/>
          <a:lstStyle/>
          <a:p>
            <a:pPr marL="0" indent="0">
              <a:buNone/>
            </a:pPr>
            <a:r>
              <a:rPr lang="en-US" sz="1700" i="1">
                <a:solidFill>
                  <a:srgbClr val="2EC4B6"/>
                </a:solidFill>
                <a:latin typeface="Calibri" pitchFamily="34" charset="0"/>
                <a:ea typeface="Calibri" pitchFamily="34" charset="-122"/>
                <a:cs typeface="Calibri" pitchFamily="34" charset="-120"/>
              </a:rPr>
              <a:t>Backpropagation, automatic differentiation, and neural networks</a:t>
            </a:r>
            <a:endParaRPr lang="en-US" sz="17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94360"/>
          </a:xfrm>
          <a:prstGeom prst="rect">
            <a:avLst/>
          </a:prstGeom>
          <a:solidFill>
            <a:srgbClr val="0A7373"/>
          </a:solidFill>
          <a:ln w="12700">
            <a:solidFill>
              <a:srgbClr val="0A7373"/>
            </a:solidFill>
            <a:prstDash val="solid"/>
          </a:ln>
        </p:spPr>
        <p:txBody>
          <a:bodyPr/>
          <a:lstStyle/>
          <a:p>
            <a:endParaRPr lang="en-GB"/>
          </a:p>
        </p:txBody>
      </p:sp>
      <p:sp>
        <p:nvSpPr>
          <p:cNvPr id="3" name="Text 1"/>
          <p:cNvSpPr/>
          <p:nvPr/>
        </p:nvSpPr>
        <p:spPr>
          <a:xfrm>
            <a:off x="320040" y="0"/>
            <a:ext cx="8503920" cy="594360"/>
          </a:xfrm>
          <a:prstGeom prst="rect">
            <a:avLst/>
          </a:prstGeom>
          <a:noFill/>
          <a:ln/>
        </p:spPr>
        <p:txBody>
          <a:bodyPr wrap="square" lIns="0" tIns="0" rIns="0" bIns="0" rtlCol="0" anchor="ctr"/>
          <a:lstStyle/>
          <a:p>
            <a:pPr marL="0" indent="0">
              <a:buNone/>
            </a:pPr>
            <a:r>
              <a:rPr lang="en-US" sz="2100" b="1" dirty="0">
                <a:solidFill>
                  <a:srgbClr val="FFFFFF"/>
                </a:solidFill>
                <a:latin typeface="Calibri" pitchFamily="34" charset="0"/>
                <a:ea typeface="Calibri" pitchFamily="34" charset="-122"/>
                <a:cs typeface="Calibri" pitchFamily="34" charset="-120"/>
              </a:rPr>
              <a:t>Gradient Descent – Finding the Minimum</a:t>
            </a:r>
            <a:endParaRPr lang="en-US" sz="2100" dirty="0"/>
          </a:p>
        </p:txBody>
      </p:sp>
      <p:sp>
        <p:nvSpPr>
          <p:cNvPr id="4" name="Text 2"/>
          <p:cNvSpPr/>
          <p:nvPr/>
        </p:nvSpPr>
        <p:spPr>
          <a:xfrm>
            <a:off x="320040" y="749808"/>
            <a:ext cx="8503920" cy="420624"/>
          </a:xfrm>
          <a:prstGeom prst="rect">
            <a:avLst/>
          </a:prstGeom>
          <a:noFill/>
          <a:ln/>
        </p:spPr>
        <p:txBody>
          <a:bodyPr wrap="square" rtlCol="0" anchor="ctr"/>
          <a:lstStyle/>
          <a:p>
            <a:pPr marL="0" indent="0">
              <a:buNone/>
            </a:pPr>
            <a:r>
              <a:rPr lang="en-US" sz="1500" i="1" dirty="0">
                <a:solidFill>
                  <a:srgbClr val="1A2E3A"/>
                </a:solidFill>
                <a:latin typeface="Calibri" pitchFamily="34" charset="0"/>
                <a:ea typeface="Calibri" pitchFamily="34" charset="-122"/>
                <a:cs typeface="Calibri" pitchFamily="34" charset="-120"/>
              </a:rPr>
              <a:t>Imagine you're blindfolded on a hilly landscape and want to reach the lowest valley.</a:t>
            </a:r>
            <a:endParaRPr lang="en-US" sz="1500" dirty="0"/>
          </a:p>
        </p:txBody>
      </p:sp>
      <p:sp>
        <p:nvSpPr>
          <p:cNvPr id="21" name="Text 19"/>
          <p:cNvSpPr/>
          <p:nvPr/>
        </p:nvSpPr>
        <p:spPr>
          <a:xfrm>
            <a:off x="320040" y="3719283"/>
            <a:ext cx="8503920" cy="1600200"/>
          </a:xfrm>
          <a:prstGeom prst="rect">
            <a:avLst/>
          </a:prstGeom>
          <a:noFill/>
          <a:ln/>
        </p:spPr>
        <p:txBody>
          <a:bodyPr wrap="square" rtlCol="0" anchor="ctr"/>
          <a:lstStyle/>
          <a:p>
            <a:pPr marL="0" indent="0">
              <a:buNone/>
            </a:pPr>
            <a:r>
              <a:rPr lang="en-US" sz="1400" dirty="0">
                <a:solidFill>
                  <a:srgbClr val="1A2E3A"/>
                </a:solidFill>
                <a:latin typeface="Calibri" pitchFamily="34" charset="0"/>
                <a:ea typeface="Calibri" pitchFamily="34" charset="-122"/>
                <a:cs typeface="Calibri" pitchFamily="34" charset="-120"/>
              </a:rPr>
              <a:t>Feel the slope under your feet</a:t>
            </a:r>
            <a:r>
              <a:rPr lang="en-US" sz="1400" b="1" dirty="0">
                <a:solidFill>
                  <a:srgbClr val="0A7373"/>
                </a:solidFill>
                <a:latin typeface="Calibri" pitchFamily="34" charset="0"/>
                <a:ea typeface="Calibri" pitchFamily="34" charset="-122"/>
                <a:cs typeface="Calibri" pitchFamily="34" charset="-120"/>
              </a:rPr>
              <a:t> → this is the gradient
</a:t>
            </a:r>
            <a:r>
              <a:rPr lang="en-US" sz="1400" dirty="0">
                <a:solidFill>
                  <a:srgbClr val="1A2E3A"/>
                </a:solidFill>
                <a:latin typeface="Calibri" pitchFamily="34" charset="0"/>
                <a:ea typeface="Calibri" pitchFamily="34" charset="-122"/>
                <a:cs typeface="Calibri" pitchFamily="34" charset="-120"/>
              </a:rPr>
              <a:t>Take a small step downhill</a:t>
            </a:r>
            <a:r>
              <a:rPr lang="en-US" sz="1400" b="1" dirty="0">
                <a:solidFill>
                  <a:srgbClr val="0A7373"/>
                </a:solidFill>
                <a:latin typeface="Calibri" pitchFamily="34" charset="0"/>
                <a:ea typeface="Calibri" pitchFamily="34" charset="-122"/>
                <a:cs typeface="Calibri" pitchFamily="34" charset="-120"/>
              </a:rPr>
              <a:t> → this is one parameter update
</a:t>
            </a:r>
            <a:r>
              <a:rPr lang="en-US" sz="1400" dirty="0">
                <a:solidFill>
                  <a:srgbClr val="1A2E3A"/>
                </a:solidFill>
                <a:latin typeface="Calibri" pitchFamily="34" charset="0"/>
                <a:ea typeface="Calibri" pitchFamily="34" charset="-122"/>
                <a:cs typeface="Calibri" pitchFamily="34" charset="-120"/>
              </a:rPr>
              <a:t>Repeat until you can't go lower</a:t>
            </a:r>
            <a:r>
              <a:rPr lang="en-US" sz="1400" b="1" dirty="0">
                <a:solidFill>
                  <a:srgbClr val="0A7373"/>
                </a:solidFill>
                <a:latin typeface="Calibri" pitchFamily="34" charset="0"/>
                <a:ea typeface="Calibri" pitchFamily="34" charset="-122"/>
                <a:cs typeface="Calibri" pitchFamily="34" charset="-120"/>
              </a:rPr>
              <a:t> → the model has learnt!</a:t>
            </a:r>
            <a:endParaRPr lang="en-US" sz="1400" dirty="0"/>
          </a:p>
        </p:txBody>
      </p:sp>
      <p:pic>
        <p:nvPicPr>
          <p:cNvPr id="24" name="Picture 23">
            <a:extLst>
              <a:ext uri="{FF2B5EF4-FFF2-40B4-BE49-F238E27FC236}">
                <a16:creationId xmlns:a16="http://schemas.microsoft.com/office/drawing/2014/main" id="{7BF9A215-0927-47F1-24B4-2CE5B3DA075A}"/>
              </a:ext>
            </a:extLst>
          </p:cNvPr>
          <p:cNvPicPr>
            <a:picLocks noChangeAspect="1"/>
          </p:cNvPicPr>
          <p:nvPr/>
        </p:nvPicPr>
        <p:blipFill>
          <a:blip r:embed="rId3"/>
          <a:srcRect t="11333" b="33824"/>
          <a:stretch>
            <a:fillRect/>
          </a:stretch>
        </p:blipFill>
        <p:spPr>
          <a:xfrm>
            <a:off x="248867" y="1580827"/>
            <a:ext cx="8646266" cy="2361991"/>
          </a:xfrm>
          <a:prstGeom prst="rect">
            <a:avLst/>
          </a:prstGeom>
        </p:spPr>
      </p:pic>
      <p:sp>
        <p:nvSpPr>
          <p:cNvPr id="25" name="Freeform 24">
            <a:extLst>
              <a:ext uri="{FF2B5EF4-FFF2-40B4-BE49-F238E27FC236}">
                <a16:creationId xmlns:a16="http://schemas.microsoft.com/office/drawing/2014/main" id="{14E149E3-0408-98AF-01AC-8B8B483FC087}"/>
              </a:ext>
            </a:extLst>
          </p:cNvPr>
          <p:cNvSpPr/>
          <p:nvPr/>
        </p:nvSpPr>
        <p:spPr>
          <a:xfrm>
            <a:off x="557939" y="1552662"/>
            <a:ext cx="8347625" cy="1835096"/>
          </a:xfrm>
          <a:custGeom>
            <a:avLst/>
            <a:gdLst>
              <a:gd name="csX0" fmla="*/ 0 w 8347625"/>
              <a:gd name="csY0" fmla="*/ 198643 h 1835096"/>
              <a:gd name="csX1" fmla="*/ 1449092 w 8347625"/>
              <a:gd name="csY1" fmla="*/ 1082047 h 1835096"/>
              <a:gd name="csX2" fmla="*/ 2619214 w 8347625"/>
              <a:gd name="csY2" fmla="*/ 702338 h 1835096"/>
              <a:gd name="csX3" fmla="*/ 3448373 w 8347625"/>
              <a:gd name="csY3" fmla="*/ 1523749 h 1835096"/>
              <a:gd name="csX4" fmla="*/ 4145797 w 8347625"/>
              <a:gd name="csY4" fmla="*/ 1833715 h 1835096"/>
              <a:gd name="csX5" fmla="*/ 5075695 w 8347625"/>
              <a:gd name="csY5" fmla="*/ 1423010 h 1835096"/>
              <a:gd name="csX6" fmla="*/ 6021092 w 8347625"/>
              <a:gd name="csY6" fmla="*/ 1546996 h 1835096"/>
              <a:gd name="csX7" fmla="*/ 7384942 w 8347625"/>
              <a:gd name="csY7" fmla="*/ 865071 h 1835096"/>
              <a:gd name="csX8" fmla="*/ 8338088 w 8347625"/>
              <a:gd name="csY8" fmla="*/ 20413 h 183509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8347625" h="1835096">
                <a:moveTo>
                  <a:pt x="0" y="198643"/>
                </a:moveTo>
                <a:cubicBezTo>
                  <a:pt x="506278" y="598370"/>
                  <a:pt x="1012556" y="998098"/>
                  <a:pt x="1449092" y="1082047"/>
                </a:cubicBezTo>
                <a:cubicBezTo>
                  <a:pt x="1885628" y="1165996"/>
                  <a:pt x="2286001" y="628721"/>
                  <a:pt x="2619214" y="702338"/>
                </a:cubicBezTo>
                <a:cubicBezTo>
                  <a:pt x="2952428" y="775955"/>
                  <a:pt x="3193943" y="1335186"/>
                  <a:pt x="3448373" y="1523749"/>
                </a:cubicBezTo>
                <a:cubicBezTo>
                  <a:pt x="3702803" y="1712312"/>
                  <a:pt x="3874577" y="1850505"/>
                  <a:pt x="4145797" y="1833715"/>
                </a:cubicBezTo>
                <a:cubicBezTo>
                  <a:pt x="4417017" y="1816925"/>
                  <a:pt x="4763146" y="1470796"/>
                  <a:pt x="5075695" y="1423010"/>
                </a:cubicBezTo>
                <a:cubicBezTo>
                  <a:pt x="5388244" y="1375224"/>
                  <a:pt x="5636218" y="1639986"/>
                  <a:pt x="6021092" y="1546996"/>
                </a:cubicBezTo>
                <a:cubicBezTo>
                  <a:pt x="6405966" y="1454006"/>
                  <a:pt x="6998776" y="1119502"/>
                  <a:pt x="7384942" y="865071"/>
                </a:cubicBezTo>
                <a:cubicBezTo>
                  <a:pt x="7771108" y="610641"/>
                  <a:pt x="8434952" y="-131987"/>
                  <a:pt x="8338088" y="20413"/>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Shape 17"/>
          <p:cNvSpPr/>
          <p:nvPr/>
        </p:nvSpPr>
        <p:spPr>
          <a:xfrm>
            <a:off x="631322" y="1369899"/>
            <a:ext cx="320040" cy="320040"/>
          </a:xfrm>
          <a:prstGeom prst="ellipse">
            <a:avLst/>
          </a:prstGeom>
          <a:solidFill>
            <a:srgbClr val="E05C35"/>
          </a:solidFill>
          <a:ln w="12700">
            <a:solidFill>
              <a:srgbClr val="E05C35"/>
            </a:solidFill>
            <a:prstDash val="solid"/>
          </a:ln>
        </p:spPr>
        <p:txBody>
          <a:bodyPr/>
          <a:lstStyle/>
          <a:p>
            <a:endParaRPr lang="en-GB"/>
          </a:p>
        </p:txBody>
      </p:sp>
      <p:sp>
        <p:nvSpPr>
          <p:cNvPr id="26" name="TextBox 25">
            <a:extLst>
              <a:ext uri="{FF2B5EF4-FFF2-40B4-BE49-F238E27FC236}">
                <a16:creationId xmlns:a16="http://schemas.microsoft.com/office/drawing/2014/main" id="{E8B43D2C-2C8E-D3C2-D2F9-2131F2A80E7A}"/>
              </a:ext>
            </a:extLst>
          </p:cNvPr>
          <p:cNvSpPr txBox="1"/>
          <p:nvPr/>
        </p:nvSpPr>
        <p:spPr>
          <a:xfrm>
            <a:off x="5886376" y="4274343"/>
            <a:ext cx="2319978" cy="584775"/>
          </a:xfrm>
          <a:prstGeom prst="rect">
            <a:avLst/>
          </a:prstGeom>
          <a:noFill/>
        </p:spPr>
        <p:txBody>
          <a:bodyPr wrap="square" rtlCol="0">
            <a:spAutoFit/>
          </a:bodyPr>
          <a:lstStyle/>
          <a:p>
            <a:pPr algn="ctr"/>
            <a:r>
              <a:rPr lang="en-GB" sz="1600" b="1" dirty="0"/>
              <a:t>You might find yourself in a local minimum!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521 0.00617 L 0.02621 0.06482 L 0.06111 0.1071 L 0.08732 0.15062 L 0.13559 0.18241 L 0.17378 0.175 L 0.20243 0.15062 L 0.15 0.19012 L 0.09323 0.16574 L 0.13819 0.18858 " pathEditMode="relative" rAng="0" ptsTypes="AAAAAAAAAA">
                                      <p:cBhvr>
                                        <p:cTn id="6" dur="2000" fill="hold"/>
                                        <p:tgtEl>
                                          <p:spTgt spid="19"/>
                                        </p:tgtEl>
                                        <p:attrNameLst>
                                          <p:attrName>ppt_x</p:attrName>
                                          <p:attrName>ppt_y</p:attrName>
                                        </p:attrNameLst>
                                      </p:cBhvr>
                                      <p:rCtr x="9861" y="9198"/>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82650B-2FD5-BAC8-7119-C58E8382A83A}"/>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B1669E94-528B-E9BC-3A12-327F26C27122}"/>
              </a:ext>
            </a:extLst>
          </p:cNvPr>
          <p:cNvSpPr/>
          <p:nvPr/>
        </p:nvSpPr>
        <p:spPr>
          <a:xfrm>
            <a:off x="0" y="0"/>
            <a:ext cx="9144000" cy="594360"/>
          </a:xfrm>
          <a:prstGeom prst="rect">
            <a:avLst/>
          </a:prstGeom>
          <a:solidFill>
            <a:srgbClr val="0A7373"/>
          </a:solidFill>
          <a:ln w="12700">
            <a:solidFill>
              <a:srgbClr val="0A7373"/>
            </a:solidFill>
            <a:prstDash val="solid"/>
          </a:ln>
        </p:spPr>
        <p:txBody>
          <a:bodyPr/>
          <a:lstStyle/>
          <a:p>
            <a:endParaRPr lang="en-GB"/>
          </a:p>
        </p:txBody>
      </p:sp>
      <p:sp>
        <p:nvSpPr>
          <p:cNvPr id="3" name="Text 1">
            <a:extLst>
              <a:ext uri="{FF2B5EF4-FFF2-40B4-BE49-F238E27FC236}">
                <a16:creationId xmlns:a16="http://schemas.microsoft.com/office/drawing/2014/main" id="{9194F711-9498-F106-5F83-50787BCA63B8}"/>
              </a:ext>
            </a:extLst>
          </p:cNvPr>
          <p:cNvSpPr/>
          <p:nvPr/>
        </p:nvSpPr>
        <p:spPr>
          <a:xfrm>
            <a:off x="320040" y="0"/>
            <a:ext cx="8503920" cy="594360"/>
          </a:xfrm>
          <a:prstGeom prst="rect">
            <a:avLst/>
          </a:prstGeom>
          <a:noFill/>
          <a:ln/>
        </p:spPr>
        <p:txBody>
          <a:bodyPr wrap="square" lIns="0" tIns="0" rIns="0" bIns="0" rtlCol="0" anchor="ctr"/>
          <a:lstStyle/>
          <a:p>
            <a:pPr marL="0" indent="0">
              <a:buNone/>
            </a:pPr>
            <a:r>
              <a:rPr lang="en-US" sz="2100" b="1" dirty="0">
                <a:solidFill>
                  <a:srgbClr val="FFFFFF"/>
                </a:solidFill>
                <a:latin typeface="Calibri" pitchFamily="34" charset="0"/>
                <a:ea typeface="Calibri" pitchFamily="34" charset="-122"/>
                <a:cs typeface="Calibri" pitchFamily="34" charset="-120"/>
              </a:rPr>
              <a:t>Gradient Descent – Finding the Minimum</a:t>
            </a:r>
            <a:endParaRPr lang="en-US" sz="2100" dirty="0"/>
          </a:p>
        </p:txBody>
      </p:sp>
      <p:sp>
        <p:nvSpPr>
          <p:cNvPr id="4" name="Text 2">
            <a:extLst>
              <a:ext uri="{FF2B5EF4-FFF2-40B4-BE49-F238E27FC236}">
                <a16:creationId xmlns:a16="http://schemas.microsoft.com/office/drawing/2014/main" id="{191D1923-3C8B-148A-C060-A74D1C2843E2}"/>
              </a:ext>
            </a:extLst>
          </p:cNvPr>
          <p:cNvSpPr/>
          <p:nvPr/>
        </p:nvSpPr>
        <p:spPr>
          <a:xfrm>
            <a:off x="320040" y="749808"/>
            <a:ext cx="8503920" cy="420624"/>
          </a:xfrm>
          <a:prstGeom prst="rect">
            <a:avLst/>
          </a:prstGeom>
          <a:noFill/>
          <a:ln/>
        </p:spPr>
        <p:txBody>
          <a:bodyPr wrap="square" rtlCol="0" anchor="ctr"/>
          <a:lstStyle/>
          <a:p>
            <a:pPr marL="0" indent="0">
              <a:buNone/>
            </a:pPr>
            <a:r>
              <a:rPr lang="en-US" sz="1500" i="1" dirty="0">
                <a:solidFill>
                  <a:srgbClr val="1A2E3A"/>
                </a:solidFill>
                <a:latin typeface="Calibri" pitchFamily="34" charset="0"/>
                <a:ea typeface="Calibri" pitchFamily="34" charset="-122"/>
                <a:cs typeface="Calibri" pitchFamily="34" charset="-120"/>
              </a:rPr>
              <a:t>Imagine you're blindfolded on a hilly landscape and want to reach the lowest valley.</a:t>
            </a:r>
            <a:endParaRPr lang="en-US" sz="1500" dirty="0"/>
          </a:p>
        </p:txBody>
      </p:sp>
      <p:sp>
        <p:nvSpPr>
          <p:cNvPr id="21" name="Text 19">
            <a:extLst>
              <a:ext uri="{FF2B5EF4-FFF2-40B4-BE49-F238E27FC236}">
                <a16:creationId xmlns:a16="http://schemas.microsoft.com/office/drawing/2014/main" id="{525D8E10-BBF6-B86F-F299-37419B85E631}"/>
              </a:ext>
            </a:extLst>
          </p:cNvPr>
          <p:cNvSpPr/>
          <p:nvPr/>
        </p:nvSpPr>
        <p:spPr>
          <a:xfrm>
            <a:off x="320040" y="3719283"/>
            <a:ext cx="8503920" cy="1600200"/>
          </a:xfrm>
          <a:prstGeom prst="rect">
            <a:avLst/>
          </a:prstGeom>
          <a:noFill/>
          <a:ln/>
        </p:spPr>
        <p:txBody>
          <a:bodyPr wrap="square" rtlCol="0" anchor="ctr"/>
          <a:lstStyle/>
          <a:p>
            <a:pPr marL="0" indent="0">
              <a:buNone/>
            </a:pPr>
            <a:r>
              <a:rPr lang="en-US" sz="1400" dirty="0">
                <a:solidFill>
                  <a:srgbClr val="1A2E3A"/>
                </a:solidFill>
                <a:latin typeface="Calibri" pitchFamily="34" charset="0"/>
                <a:ea typeface="Calibri" pitchFamily="34" charset="-122"/>
                <a:cs typeface="Calibri" pitchFamily="34" charset="-120"/>
              </a:rPr>
              <a:t>Feel the slope under your feet</a:t>
            </a:r>
            <a:r>
              <a:rPr lang="en-US" sz="1400" b="1" dirty="0">
                <a:solidFill>
                  <a:srgbClr val="0A7373"/>
                </a:solidFill>
                <a:latin typeface="Calibri" pitchFamily="34" charset="0"/>
                <a:ea typeface="Calibri" pitchFamily="34" charset="-122"/>
                <a:cs typeface="Calibri" pitchFamily="34" charset="-120"/>
              </a:rPr>
              <a:t> → this is the gradient
</a:t>
            </a:r>
            <a:r>
              <a:rPr lang="en-US" sz="1400" dirty="0">
                <a:solidFill>
                  <a:srgbClr val="1A2E3A"/>
                </a:solidFill>
                <a:latin typeface="Calibri" pitchFamily="34" charset="0"/>
                <a:ea typeface="Calibri" pitchFamily="34" charset="-122"/>
                <a:cs typeface="Calibri" pitchFamily="34" charset="-120"/>
              </a:rPr>
              <a:t>Take a small step downhill</a:t>
            </a:r>
            <a:r>
              <a:rPr lang="en-US" sz="1400" b="1" dirty="0">
                <a:solidFill>
                  <a:srgbClr val="0A7373"/>
                </a:solidFill>
                <a:latin typeface="Calibri" pitchFamily="34" charset="0"/>
                <a:ea typeface="Calibri" pitchFamily="34" charset="-122"/>
                <a:cs typeface="Calibri" pitchFamily="34" charset="-120"/>
              </a:rPr>
              <a:t> → this is one parameter update
</a:t>
            </a:r>
            <a:r>
              <a:rPr lang="en-US" sz="1400" dirty="0">
                <a:solidFill>
                  <a:srgbClr val="1A2E3A"/>
                </a:solidFill>
                <a:latin typeface="Calibri" pitchFamily="34" charset="0"/>
                <a:ea typeface="Calibri" pitchFamily="34" charset="-122"/>
                <a:cs typeface="Calibri" pitchFamily="34" charset="-120"/>
              </a:rPr>
              <a:t>Repeat until you can't go lower</a:t>
            </a:r>
            <a:r>
              <a:rPr lang="en-US" sz="1400" b="1" dirty="0">
                <a:solidFill>
                  <a:srgbClr val="0A7373"/>
                </a:solidFill>
                <a:latin typeface="Calibri" pitchFamily="34" charset="0"/>
                <a:ea typeface="Calibri" pitchFamily="34" charset="-122"/>
                <a:cs typeface="Calibri" pitchFamily="34" charset="-120"/>
              </a:rPr>
              <a:t> → the model has learnt!</a:t>
            </a:r>
            <a:endParaRPr lang="en-US" sz="1400" dirty="0"/>
          </a:p>
        </p:txBody>
      </p:sp>
      <p:pic>
        <p:nvPicPr>
          <p:cNvPr id="24" name="Picture 23">
            <a:extLst>
              <a:ext uri="{FF2B5EF4-FFF2-40B4-BE49-F238E27FC236}">
                <a16:creationId xmlns:a16="http://schemas.microsoft.com/office/drawing/2014/main" id="{0A18191E-2920-9F90-BE78-24101EA7CCE2}"/>
              </a:ext>
            </a:extLst>
          </p:cNvPr>
          <p:cNvPicPr>
            <a:picLocks noChangeAspect="1"/>
          </p:cNvPicPr>
          <p:nvPr/>
        </p:nvPicPr>
        <p:blipFill>
          <a:blip r:embed="rId3"/>
          <a:srcRect t="11333" b="33824"/>
          <a:stretch>
            <a:fillRect/>
          </a:stretch>
        </p:blipFill>
        <p:spPr>
          <a:xfrm>
            <a:off x="248867" y="1580827"/>
            <a:ext cx="8646266" cy="2361991"/>
          </a:xfrm>
          <a:prstGeom prst="rect">
            <a:avLst/>
          </a:prstGeom>
        </p:spPr>
      </p:pic>
      <p:sp>
        <p:nvSpPr>
          <p:cNvPr id="25" name="Freeform 24">
            <a:extLst>
              <a:ext uri="{FF2B5EF4-FFF2-40B4-BE49-F238E27FC236}">
                <a16:creationId xmlns:a16="http://schemas.microsoft.com/office/drawing/2014/main" id="{BAB56220-AF8E-4369-D577-C677E0D56B69}"/>
              </a:ext>
            </a:extLst>
          </p:cNvPr>
          <p:cNvSpPr/>
          <p:nvPr/>
        </p:nvSpPr>
        <p:spPr>
          <a:xfrm>
            <a:off x="557939" y="1552662"/>
            <a:ext cx="8347625" cy="1835096"/>
          </a:xfrm>
          <a:custGeom>
            <a:avLst/>
            <a:gdLst>
              <a:gd name="csX0" fmla="*/ 0 w 8347625"/>
              <a:gd name="csY0" fmla="*/ 198643 h 1835096"/>
              <a:gd name="csX1" fmla="*/ 1449092 w 8347625"/>
              <a:gd name="csY1" fmla="*/ 1082047 h 1835096"/>
              <a:gd name="csX2" fmla="*/ 2619214 w 8347625"/>
              <a:gd name="csY2" fmla="*/ 702338 h 1835096"/>
              <a:gd name="csX3" fmla="*/ 3448373 w 8347625"/>
              <a:gd name="csY3" fmla="*/ 1523749 h 1835096"/>
              <a:gd name="csX4" fmla="*/ 4145797 w 8347625"/>
              <a:gd name="csY4" fmla="*/ 1833715 h 1835096"/>
              <a:gd name="csX5" fmla="*/ 5075695 w 8347625"/>
              <a:gd name="csY5" fmla="*/ 1423010 h 1835096"/>
              <a:gd name="csX6" fmla="*/ 6021092 w 8347625"/>
              <a:gd name="csY6" fmla="*/ 1546996 h 1835096"/>
              <a:gd name="csX7" fmla="*/ 7384942 w 8347625"/>
              <a:gd name="csY7" fmla="*/ 865071 h 1835096"/>
              <a:gd name="csX8" fmla="*/ 8338088 w 8347625"/>
              <a:gd name="csY8" fmla="*/ 20413 h 183509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8347625" h="1835096">
                <a:moveTo>
                  <a:pt x="0" y="198643"/>
                </a:moveTo>
                <a:cubicBezTo>
                  <a:pt x="506278" y="598370"/>
                  <a:pt x="1012556" y="998098"/>
                  <a:pt x="1449092" y="1082047"/>
                </a:cubicBezTo>
                <a:cubicBezTo>
                  <a:pt x="1885628" y="1165996"/>
                  <a:pt x="2286001" y="628721"/>
                  <a:pt x="2619214" y="702338"/>
                </a:cubicBezTo>
                <a:cubicBezTo>
                  <a:pt x="2952428" y="775955"/>
                  <a:pt x="3193943" y="1335186"/>
                  <a:pt x="3448373" y="1523749"/>
                </a:cubicBezTo>
                <a:cubicBezTo>
                  <a:pt x="3702803" y="1712312"/>
                  <a:pt x="3874577" y="1850505"/>
                  <a:pt x="4145797" y="1833715"/>
                </a:cubicBezTo>
                <a:cubicBezTo>
                  <a:pt x="4417017" y="1816925"/>
                  <a:pt x="4763146" y="1470796"/>
                  <a:pt x="5075695" y="1423010"/>
                </a:cubicBezTo>
                <a:cubicBezTo>
                  <a:pt x="5388244" y="1375224"/>
                  <a:pt x="5636218" y="1639986"/>
                  <a:pt x="6021092" y="1546996"/>
                </a:cubicBezTo>
                <a:cubicBezTo>
                  <a:pt x="6405966" y="1454006"/>
                  <a:pt x="6998776" y="1119502"/>
                  <a:pt x="7384942" y="865071"/>
                </a:cubicBezTo>
                <a:cubicBezTo>
                  <a:pt x="7771108" y="610641"/>
                  <a:pt x="8434952" y="-131987"/>
                  <a:pt x="8338088" y="20413"/>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Shape 17">
            <a:extLst>
              <a:ext uri="{FF2B5EF4-FFF2-40B4-BE49-F238E27FC236}">
                <a16:creationId xmlns:a16="http://schemas.microsoft.com/office/drawing/2014/main" id="{D6697C91-CEFB-4BE2-8C50-2A144145C473}"/>
              </a:ext>
            </a:extLst>
          </p:cNvPr>
          <p:cNvSpPr/>
          <p:nvPr/>
        </p:nvSpPr>
        <p:spPr>
          <a:xfrm>
            <a:off x="1905318" y="2337230"/>
            <a:ext cx="320040" cy="320040"/>
          </a:xfrm>
          <a:prstGeom prst="ellipse">
            <a:avLst/>
          </a:prstGeom>
          <a:solidFill>
            <a:srgbClr val="E05C35"/>
          </a:solidFill>
          <a:ln w="12700">
            <a:solidFill>
              <a:srgbClr val="E05C35"/>
            </a:solidFill>
            <a:prstDash val="solid"/>
          </a:ln>
        </p:spPr>
        <p:txBody>
          <a:bodyPr/>
          <a:lstStyle/>
          <a:p>
            <a:endParaRPr lang="en-GB"/>
          </a:p>
        </p:txBody>
      </p:sp>
      <p:sp>
        <p:nvSpPr>
          <p:cNvPr id="5" name="TextBox 4">
            <a:extLst>
              <a:ext uri="{FF2B5EF4-FFF2-40B4-BE49-F238E27FC236}">
                <a16:creationId xmlns:a16="http://schemas.microsoft.com/office/drawing/2014/main" id="{E1EF5315-A066-9CD0-3F03-F46F27289EF1}"/>
              </a:ext>
            </a:extLst>
          </p:cNvPr>
          <p:cNvSpPr txBox="1"/>
          <p:nvPr/>
        </p:nvSpPr>
        <p:spPr>
          <a:xfrm>
            <a:off x="5242302" y="4103884"/>
            <a:ext cx="3289515" cy="830997"/>
          </a:xfrm>
          <a:prstGeom prst="rect">
            <a:avLst/>
          </a:prstGeom>
          <a:noFill/>
        </p:spPr>
        <p:txBody>
          <a:bodyPr wrap="square" rtlCol="0">
            <a:spAutoFit/>
          </a:bodyPr>
          <a:lstStyle/>
          <a:p>
            <a:pPr algn="ctr"/>
            <a:r>
              <a:rPr lang="en-GB" sz="1600" b="1" dirty="0"/>
              <a:t>In that case, you will need to explore the landscape more to reach a global minimum </a:t>
            </a:r>
          </a:p>
        </p:txBody>
      </p:sp>
    </p:spTree>
    <p:extLst>
      <p:ext uri="{BB962C8B-B14F-4D97-AF65-F5344CB8AC3E}">
        <p14:creationId xmlns:p14="http://schemas.microsoft.com/office/powerpoint/2010/main" val="2474775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173 0.00309 L 0.05173 -0.04074 L -0.00243 -0.00771 L -0.06511 -0.0466 L -0.02361 -0.01358 L 0.02552 -0.00463 L 0.09583 -0.07376 L 0.11528 -0.08117 L 0.13229 -0.0753 L 0.15851 -0.04969 L 0.19236 0.01945 L 0.22969 0.10062 L 0.28142 0.13982 L 0.32795 0.10525 L 0.36371 0.07809 L 0.2941 0.14136 L 0.25087 0.13087 L 0.22118 0.09321 L 0.26788 0.14753 L 0.31441 0.13241 L 0.28732 0.14753 " pathEditMode="relative" rAng="0" ptsTypes="AAAAAAAAAAAAAAAAAAAAA">
                                      <p:cBhvr>
                                        <p:cTn id="6" dur="5000" fill="hold"/>
                                        <p:tgtEl>
                                          <p:spTgt spid="19"/>
                                        </p:tgtEl>
                                        <p:attrNameLst>
                                          <p:attrName>ppt_x</p:attrName>
                                          <p:attrName>ppt_y</p:attrName>
                                        </p:attrNameLst>
                                      </p:cBhvr>
                                      <p:rCtr x="14757" y="29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94360"/>
          </a:xfrm>
          <a:prstGeom prst="rect">
            <a:avLst/>
          </a:prstGeom>
          <a:solidFill>
            <a:srgbClr val="0A7373"/>
          </a:solidFill>
          <a:ln w="12700">
            <a:solidFill>
              <a:srgbClr val="0A7373"/>
            </a:solidFill>
            <a:prstDash val="solid"/>
          </a:ln>
        </p:spPr>
        <p:txBody>
          <a:bodyPr/>
          <a:lstStyle/>
          <a:p>
            <a:endParaRPr lang="en-GB"/>
          </a:p>
        </p:txBody>
      </p:sp>
      <p:sp>
        <p:nvSpPr>
          <p:cNvPr id="3" name="Text 1"/>
          <p:cNvSpPr/>
          <p:nvPr/>
        </p:nvSpPr>
        <p:spPr>
          <a:xfrm>
            <a:off x="320040" y="0"/>
            <a:ext cx="8503920" cy="594360"/>
          </a:xfrm>
          <a:prstGeom prst="rect">
            <a:avLst/>
          </a:prstGeom>
          <a:noFill/>
          <a:ln/>
        </p:spPr>
        <p:txBody>
          <a:bodyPr wrap="square" lIns="0" tIns="0" rIns="0" bIns="0" rtlCol="0" anchor="ctr"/>
          <a:lstStyle/>
          <a:p>
            <a:pPr marL="0" indent="0">
              <a:buNone/>
            </a:pPr>
            <a:r>
              <a:rPr lang="en-US" sz="2100" b="1" dirty="0">
                <a:solidFill>
                  <a:srgbClr val="FFFFFF"/>
                </a:solidFill>
                <a:latin typeface="Calibri" pitchFamily="34" charset="0"/>
                <a:ea typeface="Calibri" pitchFamily="34" charset="-122"/>
                <a:cs typeface="Calibri" pitchFamily="34" charset="-120"/>
              </a:rPr>
              <a:t>Section 3.1 — The Setup: Fitting a Polynomial</a:t>
            </a:r>
            <a:endParaRPr lang="en-US" sz="2100" dirty="0"/>
          </a:p>
        </p:txBody>
      </p:sp>
      <p:sp>
        <p:nvSpPr>
          <p:cNvPr id="4" name="Text 2"/>
          <p:cNvSpPr/>
          <p:nvPr/>
        </p:nvSpPr>
        <p:spPr>
          <a:xfrm>
            <a:off x="320040" y="749808"/>
            <a:ext cx="8503920" cy="365760"/>
          </a:xfrm>
          <a:prstGeom prst="rect">
            <a:avLst/>
          </a:prstGeom>
          <a:noFill/>
          <a:ln/>
        </p:spPr>
        <p:txBody>
          <a:bodyPr wrap="square" rtlCol="0" anchor="ctr"/>
          <a:lstStyle/>
          <a:p>
            <a:pPr marL="0" indent="0">
              <a:buNone/>
            </a:pPr>
            <a:r>
              <a:rPr lang="en-US" sz="1500" dirty="0">
                <a:solidFill>
                  <a:srgbClr val="1A2E3A"/>
                </a:solidFill>
                <a:latin typeface="Calibri" pitchFamily="34" charset="0"/>
                <a:ea typeface="Calibri" pitchFamily="34" charset="-122"/>
                <a:cs typeface="Calibri" pitchFamily="34" charset="-120"/>
              </a:rPr>
              <a:t>We want to find a, b, c, d such that:</a:t>
            </a:r>
            <a:endParaRPr lang="en-US" sz="1500" dirty="0"/>
          </a:p>
        </p:txBody>
      </p:sp>
      <p:sp>
        <p:nvSpPr>
          <p:cNvPr id="5" name="Shape 3"/>
          <p:cNvSpPr/>
          <p:nvPr/>
        </p:nvSpPr>
        <p:spPr>
          <a:xfrm>
            <a:off x="457200" y="1188720"/>
            <a:ext cx="8229600" cy="658368"/>
          </a:xfrm>
          <a:prstGeom prst="rect">
            <a:avLst/>
          </a:prstGeom>
          <a:solidFill>
            <a:srgbClr val="0D3349"/>
          </a:solidFill>
          <a:ln w="12700">
            <a:solidFill>
              <a:srgbClr val="0D3349"/>
            </a:solidFill>
            <a:prstDash val="solid"/>
          </a:ln>
        </p:spPr>
        <p:txBody>
          <a:bodyPr/>
          <a:lstStyle/>
          <a:p>
            <a:endParaRPr lang="en-GB"/>
          </a:p>
        </p:txBody>
      </p:sp>
      <p:sp>
        <p:nvSpPr>
          <p:cNvPr id="6" name="Text 4"/>
          <p:cNvSpPr/>
          <p:nvPr/>
        </p:nvSpPr>
        <p:spPr>
          <a:xfrm>
            <a:off x="457200" y="1188720"/>
            <a:ext cx="8229600" cy="658368"/>
          </a:xfrm>
          <a:prstGeom prst="rect">
            <a:avLst/>
          </a:prstGeom>
          <a:noFill/>
          <a:ln/>
        </p:spPr>
        <p:txBody>
          <a:bodyPr wrap="square" rtlCol="0" anchor="ctr"/>
          <a:lstStyle/>
          <a:p>
            <a:pPr marL="0" indent="0" algn="ctr">
              <a:buNone/>
            </a:pPr>
            <a:r>
              <a:rPr lang="en-US" sz="2200" b="1" dirty="0">
                <a:solidFill>
                  <a:srgbClr val="2EC4B6"/>
                </a:solidFill>
                <a:latin typeface="Courier New" pitchFamily="34" charset="0"/>
                <a:ea typeface="Courier New" pitchFamily="34" charset="-122"/>
                <a:cs typeface="Courier New" pitchFamily="34" charset="-120"/>
              </a:rPr>
              <a:t>f(x)  =  a  +  bx  +  cx²  +  dx³   ≈   sin(x)</a:t>
            </a:r>
            <a:endParaRPr lang="en-US" sz="2200" dirty="0"/>
          </a:p>
        </p:txBody>
      </p:sp>
      <p:sp>
        <p:nvSpPr>
          <p:cNvPr id="7" name="Text 5"/>
          <p:cNvSpPr/>
          <p:nvPr/>
        </p:nvSpPr>
        <p:spPr>
          <a:xfrm>
            <a:off x="320040" y="1993392"/>
            <a:ext cx="8503920" cy="365760"/>
          </a:xfrm>
          <a:prstGeom prst="rect">
            <a:avLst/>
          </a:prstGeom>
          <a:noFill/>
          <a:ln/>
        </p:spPr>
        <p:txBody>
          <a:bodyPr wrap="square" rtlCol="0" anchor="ctr"/>
          <a:lstStyle/>
          <a:p>
            <a:pPr marL="0" indent="0">
              <a:buNone/>
            </a:pPr>
            <a:r>
              <a:rPr lang="en-US" sz="1400" dirty="0">
                <a:solidFill>
                  <a:srgbClr val="1A2E3A"/>
                </a:solidFill>
                <a:latin typeface="Calibri" pitchFamily="34" charset="0"/>
                <a:ea typeface="Calibri" pitchFamily="34" charset="-122"/>
                <a:cs typeface="Calibri" pitchFamily="34" charset="-120"/>
              </a:rPr>
              <a:t>We measure how wrong we are with the loss (sum of squared errors):</a:t>
            </a:r>
            <a:endParaRPr lang="en-US" sz="1400" dirty="0"/>
          </a:p>
        </p:txBody>
      </p:sp>
      <p:sp>
        <p:nvSpPr>
          <p:cNvPr id="8" name="Shape 6"/>
          <p:cNvSpPr/>
          <p:nvPr/>
        </p:nvSpPr>
        <p:spPr>
          <a:xfrm>
            <a:off x="2857500" y="2450592"/>
            <a:ext cx="3429000" cy="786384"/>
          </a:xfrm>
          <a:prstGeom prst="rect">
            <a:avLst/>
          </a:prstGeom>
          <a:solidFill>
            <a:srgbClr val="F0F4F0"/>
          </a:solidFill>
          <a:ln w="19050">
            <a:solidFill>
              <a:srgbClr val="2EC4B6"/>
            </a:solidFill>
            <a:prstDash val="solid"/>
          </a:ln>
        </p:spPr>
        <p:txBody>
          <a:bodyPr/>
          <a:lstStyle/>
          <a:p>
            <a:endParaRPr lang="en-GB"/>
          </a:p>
        </p:txBody>
      </p:sp>
      <mc:AlternateContent xmlns:mc="http://schemas.openxmlformats.org/markup-compatibility/2006">
        <mc:Choice xmlns:a14="http://schemas.microsoft.com/office/drawing/2010/main" Requires="a14">
          <p:sp>
            <p:nvSpPr>
              <p:cNvPr id="9" name="Text 7"/>
              <p:cNvSpPr/>
              <p:nvPr/>
            </p:nvSpPr>
            <p:spPr>
              <a:xfrm>
                <a:off x="2857500" y="2468880"/>
                <a:ext cx="3429000" cy="731520"/>
              </a:xfrm>
              <a:prstGeom prst="rect">
                <a:avLst/>
              </a:prstGeom>
              <a:noFill/>
              <a:ln/>
            </p:spPr>
            <p:txBody>
              <a:bodyPr wrap="square" rtlCol="0" anchor="ctr"/>
              <a:lstStyle/>
              <a:p>
                <a:pPr marL="0" indent="0" algn="ctr">
                  <a:buNone/>
                </a:pPr>
                <a14:m>
                  <m:oMathPara xmlns:m="http://schemas.openxmlformats.org/officeDocument/2006/math">
                    <m:oMathParaPr>
                      <m:jc m:val="centerGroup"/>
                    </m:oMathParaPr>
                    <m:oMath xmlns:m="http://schemas.openxmlformats.org/officeDocument/2006/math">
                      <m:r>
                        <a:rPr lang="en-GB" sz="1800" b="0" i="1" smtClean="0">
                          <a:solidFill>
                            <a:srgbClr val="0D3349"/>
                          </a:solidFill>
                          <a:latin typeface="Cambria Math" panose="02040503050406030204" pitchFamily="18" charset="0"/>
                          <a:ea typeface="Courier New" pitchFamily="34" charset="-122"/>
                          <a:cs typeface="Courier New" pitchFamily="34" charset="-120"/>
                        </a:rPr>
                        <m:t>𝐿</m:t>
                      </m:r>
                      <m:r>
                        <a:rPr lang="en-GB" sz="1800" b="0" i="1" smtClean="0">
                          <a:solidFill>
                            <a:srgbClr val="0D3349"/>
                          </a:solidFill>
                          <a:latin typeface="Cambria Math" panose="02040503050406030204" pitchFamily="18" charset="0"/>
                          <a:ea typeface="Courier New" pitchFamily="34" charset="-122"/>
                          <a:cs typeface="Courier New" pitchFamily="34" charset="-120"/>
                        </a:rPr>
                        <m:t>=</m:t>
                      </m:r>
                      <m:nary>
                        <m:naryPr>
                          <m:chr m:val="∑"/>
                          <m:supHide m:val="on"/>
                          <m:ctrlPr>
                            <a:rPr lang="en-GB" sz="1800" b="0" i="1" smtClean="0">
                              <a:solidFill>
                                <a:srgbClr val="0D3349"/>
                              </a:solidFill>
                              <a:latin typeface="Cambria Math" panose="02040503050406030204" pitchFamily="18" charset="0"/>
                              <a:ea typeface="Courier New" pitchFamily="34" charset="-122"/>
                              <a:cs typeface="Courier New" pitchFamily="34" charset="-120"/>
                            </a:rPr>
                          </m:ctrlPr>
                        </m:naryPr>
                        <m:sub>
                          <m:r>
                            <a:rPr lang="en-GB" sz="1800" b="0" i="1" smtClean="0">
                              <a:solidFill>
                                <a:srgbClr val="0D3349"/>
                              </a:solidFill>
                              <a:latin typeface="Cambria Math" panose="02040503050406030204" pitchFamily="18" charset="0"/>
                              <a:ea typeface="Courier New" pitchFamily="34" charset="-122"/>
                              <a:cs typeface="Courier New" pitchFamily="34" charset="-120"/>
                            </a:rPr>
                            <m:t>𝑖</m:t>
                          </m:r>
                        </m:sub>
                        <m:sup/>
                        <m:e>
                          <m:sSup>
                            <m:sSupPr>
                              <m:ctrlPr>
                                <a:rPr lang="en-GB" sz="1800" b="0" i="1" smtClean="0">
                                  <a:solidFill>
                                    <a:srgbClr val="0D3349"/>
                                  </a:solidFill>
                                  <a:latin typeface="Cambria Math" panose="02040503050406030204" pitchFamily="18" charset="0"/>
                                  <a:ea typeface="Courier New" pitchFamily="34" charset="-122"/>
                                  <a:cs typeface="Courier New" pitchFamily="34" charset="-120"/>
                                </a:rPr>
                              </m:ctrlPr>
                            </m:sSupPr>
                            <m:e>
                              <m:d>
                                <m:dPr>
                                  <m:ctrlPr>
                                    <a:rPr lang="en-GB" sz="1800" b="0" i="1" smtClean="0">
                                      <a:solidFill>
                                        <a:srgbClr val="0D3349"/>
                                      </a:solidFill>
                                      <a:latin typeface="Cambria Math" panose="02040503050406030204" pitchFamily="18" charset="0"/>
                                      <a:ea typeface="Courier New" pitchFamily="34" charset="-122"/>
                                      <a:cs typeface="Courier New" pitchFamily="34" charset="-120"/>
                                    </a:rPr>
                                  </m:ctrlPr>
                                </m:dPr>
                                <m:e>
                                  <m:r>
                                    <a:rPr lang="en-GB" sz="1800" b="0" i="1" smtClean="0">
                                      <a:solidFill>
                                        <a:srgbClr val="0D3349"/>
                                      </a:solidFill>
                                      <a:latin typeface="Cambria Math" panose="02040503050406030204" pitchFamily="18" charset="0"/>
                                      <a:ea typeface="Courier New" pitchFamily="34" charset="-122"/>
                                      <a:cs typeface="Courier New" pitchFamily="34" charset="-120"/>
                                    </a:rPr>
                                    <m:t>𝑓</m:t>
                                  </m:r>
                                  <m:d>
                                    <m:dPr>
                                      <m:ctrlPr>
                                        <a:rPr lang="en-GB" sz="1800" b="0" i="1" smtClean="0">
                                          <a:solidFill>
                                            <a:srgbClr val="0D3349"/>
                                          </a:solidFill>
                                          <a:latin typeface="Cambria Math" panose="02040503050406030204" pitchFamily="18" charset="0"/>
                                          <a:ea typeface="Courier New" pitchFamily="34" charset="-122"/>
                                          <a:cs typeface="Courier New" pitchFamily="34" charset="-120"/>
                                        </a:rPr>
                                      </m:ctrlPr>
                                    </m:dPr>
                                    <m:e>
                                      <m:sSub>
                                        <m:sSubPr>
                                          <m:ctrlPr>
                                            <a:rPr lang="en-GB" sz="1800" b="0" i="1" smtClean="0">
                                              <a:solidFill>
                                                <a:srgbClr val="0D3349"/>
                                              </a:solidFill>
                                              <a:latin typeface="Cambria Math" panose="02040503050406030204" pitchFamily="18" charset="0"/>
                                              <a:ea typeface="Courier New" pitchFamily="34" charset="-122"/>
                                              <a:cs typeface="Courier New" pitchFamily="34" charset="-120"/>
                                            </a:rPr>
                                          </m:ctrlPr>
                                        </m:sSubPr>
                                        <m:e>
                                          <m:r>
                                            <a:rPr lang="en-GB" sz="1800" b="0" i="1" smtClean="0">
                                              <a:solidFill>
                                                <a:srgbClr val="0D3349"/>
                                              </a:solidFill>
                                              <a:latin typeface="Cambria Math" panose="02040503050406030204" pitchFamily="18" charset="0"/>
                                              <a:ea typeface="Courier New" pitchFamily="34" charset="-122"/>
                                              <a:cs typeface="Courier New" pitchFamily="34" charset="-120"/>
                                            </a:rPr>
                                            <m:t>𝑥</m:t>
                                          </m:r>
                                        </m:e>
                                        <m:sub>
                                          <m:r>
                                            <a:rPr lang="en-GB" sz="1800" b="0" i="1" smtClean="0">
                                              <a:solidFill>
                                                <a:srgbClr val="0D3349"/>
                                              </a:solidFill>
                                              <a:latin typeface="Cambria Math" panose="02040503050406030204" pitchFamily="18" charset="0"/>
                                              <a:ea typeface="Courier New" pitchFamily="34" charset="-122"/>
                                              <a:cs typeface="Courier New" pitchFamily="34" charset="-120"/>
                                            </a:rPr>
                                            <m:t>𝑖</m:t>
                                          </m:r>
                                        </m:sub>
                                      </m:sSub>
                                    </m:e>
                                  </m:d>
                                  <m:r>
                                    <a:rPr lang="en-GB" sz="1800" b="0" i="1" smtClean="0">
                                      <a:solidFill>
                                        <a:srgbClr val="0D3349"/>
                                      </a:solidFill>
                                      <a:latin typeface="Cambria Math" panose="02040503050406030204" pitchFamily="18" charset="0"/>
                                      <a:ea typeface="Courier New" pitchFamily="34" charset="-122"/>
                                      <a:cs typeface="Courier New" pitchFamily="34" charset="-120"/>
                                    </a:rPr>
                                    <m:t>−</m:t>
                                  </m:r>
                                  <m:func>
                                    <m:funcPr>
                                      <m:ctrlPr>
                                        <a:rPr lang="en-GB" sz="1800" b="0" i="1" smtClean="0">
                                          <a:solidFill>
                                            <a:srgbClr val="0D3349"/>
                                          </a:solidFill>
                                          <a:latin typeface="Cambria Math" panose="02040503050406030204" pitchFamily="18" charset="0"/>
                                          <a:ea typeface="Courier New" pitchFamily="34" charset="-122"/>
                                          <a:cs typeface="Courier New" pitchFamily="34" charset="-120"/>
                                        </a:rPr>
                                      </m:ctrlPr>
                                    </m:funcPr>
                                    <m:fName>
                                      <m:r>
                                        <m:rPr>
                                          <m:sty m:val="p"/>
                                        </m:rPr>
                                        <a:rPr lang="en-GB" sz="1800" b="0" i="0" smtClean="0">
                                          <a:solidFill>
                                            <a:srgbClr val="0D3349"/>
                                          </a:solidFill>
                                          <a:latin typeface="Cambria Math" panose="02040503050406030204" pitchFamily="18" charset="0"/>
                                          <a:ea typeface="Courier New" pitchFamily="34" charset="-122"/>
                                          <a:cs typeface="Courier New" pitchFamily="34" charset="-120"/>
                                        </a:rPr>
                                        <m:t>sin</m:t>
                                      </m:r>
                                    </m:fName>
                                    <m:e>
                                      <m:d>
                                        <m:dPr>
                                          <m:ctrlPr>
                                            <a:rPr lang="en-GB" sz="1800" b="0" i="1" smtClean="0">
                                              <a:solidFill>
                                                <a:srgbClr val="0D3349"/>
                                              </a:solidFill>
                                              <a:latin typeface="Cambria Math" panose="02040503050406030204" pitchFamily="18" charset="0"/>
                                              <a:ea typeface="Courier New" pitchFamily="34" charset="-122"/>
                                              <a:cs typeface="Courier New" pitchFamily="34" charset="-120"/>
                                            </a:rPr>
                                          </m:ctrlPr>
                                        </m:dPr>
                                        <m:e>
                                          <m:sSub>
                                            <m:sSubPr>
                                              <m:ctrlPr>
                                                <a:rPr lang="en-GB" sz="1800" b="0" i="1" smtClean="0">
                                                  <a:solidFill>
                                                    <a:srgbClr val="0D3349"/>
                                                  </a:solidFill>
                                                  <a:latin typeface="Cambria Math" panose="02040503050406030204" pitchFamily="18" charset="0"/>
                                                  <a:ea typeface="Courier New" pitchFamily="34" charset="-122"/>
                                                  <a:cs typeface="Courier New" pitchFamily="34" charset="-120"/>
                                                </a:rPr>
                                              </m:ctrlPr>
                                            </m:sSubPr>
                                            <m:e>
                                              <m:r>
                                                <a:rPr lang="en-GB" sz="1800" b="0" i="1" smtClean="0">
                                                  <a:solidFill>
                                                    <a:srgbClr val="0D3349"/>
                                                  </a:solidFill>
                                                  <a:latin typeface="Cambria Math" panose="02040503050406030204" pitchFamily="18" charset="0"/>
                                                  <a:ea typeface="Courier New" pitchFamily="34" charset="-122"/>
                                                  <a:cs typeface="Courier New" pitchFamily="34" charset="-120"/>
                                                </a:rPr>
                                                <m:t>𝑥</m:t>
                                              </m:r>
                                            </m:e>
                                            <m:sub>
                                              <m:r>
                                                <a:rPr lang="en-GB" sz="1800" b="0" i="1" smtClean="0">
                                                  <a:solidFill>
                                                    <a:srgbClr val="0D3349"/>
                                                  </a:solidFill>
                                                  <a:latin typeface="Cambria Math" panose="02040503050406030204" pitchFamily="18" charset="0"/>
                                                  <a:ea typeface="Courier New" pitchFamily="34" charset="-122"/>
                                                  <a:cs typeface="Courier New" pitchFamily="34" charset="-120"/>
                                                </a:rPr>
                                                <m:t>𝑖</m:t>
                                              </m:r>
                                            </m:sub>
                                          </m:sSub>
                                        </m:e>
                                      </m:d>
                                    </m:e>
                                  </m:func>
                                </m:e>
                              </m:d>
                            </m:e>
                            <m:sup>
                              <m:r>
                                <a:rPr lang="en-GB" sz="1800" b="0" i="1" smtClean="0">
                                  <a:solidFill>
                                    <a:srgbClr val="0D3349"/>
                                  </a:solidFill>
                                  <a:latin typeface="Cambria Math" panose="02040503050406030204" pitchFamily="18" charset="0"/>
                                  <a:ea typeface="Courier New" pitchFamily="34" charset="-122"/>
                                  <a:cs typeface="Courier New" pitchFamily="34" charset="-120"/>
                                </a:rPr>
                                <m:t>2</m:t>
                              </m:r>
                            </m:sup>
                          </m:sSup>
                        </m:e>
                      </m:nary>
                    </m:oMath>
                  </m:oMathPara>
                </a14:m>
                <a:endParaRPr lang="en-US" sz="1800" dirty="0"/>
              </a:p>
            </p:txBody>
          </p:sp>
        </mc:Choice>
        <mc:Fallback>
          <p:sp>
            <p:nvSpPr>
              <p:cNvPr id="9" name="Text 7"/>
              <p:cNvSpPr>
                <a:spLocks noRot="1" noChangeAspect="1" noMove="1" noResize="1" noEditPoints="1" noAdjustHandles="1" noChangeArrowheads="1" noChangeShapeType="1" noTextEdit="1"/>
              </p:cNvSpPr>
              <p:nvPr/>
            </p:nvSpPr>
            <p:spPr>
              <a:xfrm>
                <a:off x="2857500" y="2468880"/>
                <a:ext cx="3429000" cy="731520"/>
              </a:xfrm>
              <a:prstGeom prst="rect">
                <a:avLst/>
              </a:prstGeom>
              <a:blipFill>
                <a:blip r:embed="rId3"/>
                <a:stretch>
                  <a:fillRect t="-128814" b="-177966"/>
                </a:stretch>
              </a:blipFill>
              <a:ln/>
            </p:spPr>
            <p:txBody>
              <a:bodyPr/>
              <a:lstStyle/>
              <a:p>
                <a:r>
                  <a:rPr lang="en-GB">
                    <a:noFill/>
                  </a:rPr>
                  <a:t> </a:t>
                </a:r>
              </a:p>
            </p:txBody>
          </p:sp>
        </mc:Fallback>
      </mc:AlternateContent>
      <p:sp>
        <p:nvSpPr>
          <p:cNvPr id="10" name="Text 8"/>
          <p:cNvSpPr/>
          <p:nvPr/>
        </p:nvSpPr>
        <p:spPr>
          <a:xfrm>
            <a:off x="320040" y="3182112"/>
            <a:ext cx="8503920" cy="1371600"/>
          </a:xfrm>
          <a:prstGeom prst="rect">
            <a:avLst/>
          </a:prstGeom>
          <a:noFill/>
          <a:ln/>
        </p:spPr>
        <p:txBody>
          <a:bodyPr wrap="square" rtlCol="0" anchor="ctr"/>
          <a:lstStyle/>
          <a:p>
            <a:pPr marL="0" indent="0">
              <a:buNone/>
            </a:pPr>
            <a:r>
              <a:rPr lang="en-US" sz="1300" dirty="0">
                <a:solidFill>
                  <a:srgbClr val="1A2E3A"/>
                </a:solidFill>
                <a:latin typeface="Calibri" pitchFamily="34" charset="0"/>
                <a:ea typeface="Calibri" pitchFamily="34" charset="-122"/>
                <a:cs typeface="Calibri" pitchFamily="34" charset="-120"/>
              </a:rPr>
              <a:t>• If the prediction is too high, the loss is large — the model needs to be penalised</a:t>
            </a:r>
            <a:endParaRPr lang="en-US" sz="1300" dirty="0"/>
          </a:p>
          <a:p>
            <a:pPr marL="0" indent="0">
              <a:buNone/>
            </a:pPr>
            <a:r>
              <a:rPr lang="en-US" sz="1300" dirty="0">
                <a:solidFill>
                  <a:srgbClr val="1A2E3A"/>
                </a:solidFill>
                <a:latin typeface="Calibri" pitchFamily="34" charset="0"/>
                <a:ea typeface="Calibri" pitchFamily="34" charset="-122"/>
                <a:cs typeface="Calibri" pitchFamily="34" charset="-120"/>
              </a:rPr>
              <a:t>• Gradient descent will nudge a, b, c, d to make L smaller on every step</a:t>
            </a:r>
            <a:endParaRPr lang="en-US" sz="1300" dirty="0"/>
          </a:p>
          <a:p>
            <a:pPr marL="0" indent="0">
              <a:buNone/>
            </a:pPr>
            <a:r>
              <a:rPr lang="en-US" sz="1300" dirty="0">
                <a:solidFill>
                  <a:srgbClr val="1A2E3A"/>
                </a:solidFill>
                <a:latin typeface="Calibri" pitchFamily="34" charset="0"/>
                <a:ea typeface="Calibri" pitchFamily="34" charset="-122"/>
                <a:cs typeface="Calibri" pitchFamily="34" charset="-120"/>
              </a:rPr>
              <a:t>• We need the gradient (slope) of L with respect to each parameter</a:t>
            </a:r>
            <a:endParaRPr lang="en-US" sz="13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2A9CD-F4FE-6855-D4EA-65D1AA296957}"/>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45C033F7-2D65-283C-5283-5C5CE62B63E4}"/>
              </a:ext>
            </a:extLst>
          </p:cNvPr>
          <p:cNvSpPr/>
          <p:nvPr/>
        </p:nvSpPr>
        <p:spPr>
          <a:xfrm>
            <a:off x="0" y="0"/>
            <a:ext cx="9144000" cy="594360"/>
          </a:xfrm>
          <a:prstGeom prst="rect">
            <a:avLst/>
          </a:prstGeom>
          <a:solidFill>
            <a:srgbClr val="0A7373"/>
          </a:solidFill>
          <a:ln w="12700">
            <a:solidFill>
              <a:srgbClr val="0A7373"/>
            </a:solidFill>
            <a:prstDash val="solid"/>
          </a:ln>
        </p:spPr>
        <p:txBody>
          <a:bodyPr/>
          <a:lstStyle/>
          <a:p>
            <a:endParaRPr lang="en-GB"/>
          </a:p>
        </p:txBody>
      </p:sp>
      <p:sp>
        <p:nvSpPr>
          <p:cNvPr id="3" name="Text 1">
            <a:extLst>
              <a:ext uri="{FF2B5EF4-FFF2-40B4-BE49-F238E27FC236}">
                <a16:creationId xmlns:a16="http://schemas.microsoft.com/office/drawing/2014/main" id="{63FF1986-59C5-7137-D870-F42F288B7C7E}"/>
              </a:ext>
            </a:extLst>
          </p:cNvPr>
          <p:cNvSpPr/>
          <p:nvPr/>
        </p:nvSpPr>
        <p:spPr>
          <a:xfrm>
            <a:off x="320040" y="0"/>
            <a:ext cx="8503920" cy="594360"/>
          </a:xfrm>
          <a:prstGeom prst="rect">
            <a:avLst/>
          </a:prstGeom>
          <a:noFill/>
          <a:ln/>
        </p:spPr>
        <p:txBody>
          <a:bodyPr wrap="square" lIns="0" tIns="0" rIns="0" bIns="0" rtlCol="0" anchor="ctr"/>
          <a:lstStyle/>
          <a:p>
            <a:r>
              <a:rPr lang="en-US" sz="2100" b="1" dirty="0">
                <a:solidFill>
                  <a:srgbClr val="FFFFFF"/>
                </a:solidFill>
                <a:latin typeface="Calibri" pitchFamily="34" charset="0"/>
                <a:ea typeface="Calibri" pitchFamily="34" charset="-122"/>
                <a:cs typeface="Calibri" pitchFamily="34" charset="-120"/>
              </a:rPr>
              <a:t>Section 3.1 — Loss Function of Polynomial Fitting</a:t>
            </a:r>
            <a:endParaRPr lang="en-US" sz="2100" dirty="0"/>
          </a:p>
        </p:txBody>
      </p:sp>
      <p:sp>
        <p:nvSpPr>
          <p:cNvPr id="21" name="Text 19">
            <a:extLst>
              <a:ext uri="{FF2B5EF4-FFF2-40B4-BE49-F238E27FC236}">
                <a16:creationId xmlns:a16="http://schemas.microsoft.com/office/drawing/2014/main" id="{0A497ED7-9578-434F-CB3D-92AD6A249415}"/>
              </a:ext>
            </a:extLst>
          </p:cNvPr>
          <p:cNvSpPr/>
          <p:nvPr/>
        </p:nvSpPr>
        <p:spPr>
          <a:xfrm>
            <a:off x="401644" y="3711558"/>
            <a:ext cx="8503920" cy="1600200"/>
          </a:xfrm>
          <a:prstGeom prst="rect">
            <a:avLst/>
          </a:prstGeom>
          <a:noFill/>
          <a:ln/>
        </p:spPr>
        <p:txBody>
          <a:bodyPr wrap="square" rtlCol="0" anchor="ctr"/>
          <a:lstStyle/>
          <a:p>
            <a:pPr marL="0" indent="0">
              <a:buNone/>
            </a:pPr>
            <a:r>
              <a:rPr lang="en-US" sz="1400" dirty="0">
                <a:solidFill>
                  <a:srgbClr val="1A2E3A"/>
                </a:solidFill>
                <a:latin typeface="Calibri" pitchFamily="34" charset="0"/>
                <a:ea typeface="Calibri" pitchFamily="34" charset="-122"/>
                <a:cs typeface="Calibri" pitchFamily="34" charset="-120"/>
              </a:rPr>
              <a:t>Step 1</a:t>
            </a:r>
            <a:r>
              <a:rPr lang="en-US" sz="1400" b="1" dirty="0">
                <a:solidFill>
                  <a:srgbClr val="0A7373"/>
                </a:solidFill>
                <a:latin typeface="Calibri" pitchFamily="34" charset="0"/>
                <a:ea typeface="Calibri" pitchFamily="34" charset="-122"/>
                <a:cs typeface="Calibri" pitchFamily="34" charset="-120"/>
              </a:rPr>
              <a:t>→ Calculate the gradient/slope </a:t>
            </a:r>
          </a:p>
          <a:p>
            <a:pPr marL="0" indent="0">
              <a:buNone/>
            </a:pPr>
            <a:r>
              <a:rPr lang="en-US" sz="1400" dirty="0">
                <a:solidFill>
                  <a:srgbClr val="1A2E3A"/>
                </a:solidFill>
                <a:latin typeface="Calibri" pitchFamily="34" charset="0"/>
                <a:ea typeface="Calibri" pitchFamily="34" charset="-122"/>
                <a:cs typeface="Calibri" pitchFamily="34" charset="-120"/>
              </a:rPr>
              <a:t>Step 2</a:t>
            </a:r>
            <a:r>
              <a:rPr lang="en-US" sz="1400" b="1" dirty="0">
                <a:solidFill>
                  <a:srgbClr val="0A7373"/>
                </a:solidFill>
                <a:latin typeface="Calibri" pitchFamily="34" charset="0"/>
                <a:ea typeface="Calibri" pitchFamily="34" charset="-122"/>
                <a:cs typeface="Calibri" pitchFamily="34" charset="-120"/>
              </a:rPr>
              <a:t> → Update the parameter using this gradient
</a:t>
            </a:r>
            <a:r>
              <a:rPr lang="en-US" sz="1400" dirty="0">
                <a:solidFill>
                  <a:srgbClr val="1A2E3A"/>
                </a:solidFill>
                <a:latin typeface="Calibri" pitchFamily="34" charset="0"/>
                <a:ea typeface="Calibri" pitchFamily="34" charset="-122"/>
                <a:cs typeface="Calibri" pitchFamily="34" charset="-120"/>
              </a:rPr>
              <a:t>Repeat until you can't go lower</a:t>
            </a:r>
            <a:r>
              <a:rPr lang="en-US" sz="1400" b="1" dirty="0">
                <a:solidFill>
                  <a:srgbClr val="0A7373"/>
                </a:solidFill>
                <a:latin typeface="Calibri" pitchFamily="34" charset="0"/>
                <a:ea typeface="Calibri" pitchFamily="34" charset="-122"/>
                <a:cs typeface="Calibri" pitchFamily="34" charset="-120"/>
              </a:rPr>
              <a:t> </a:t>
            </a:r>
            <a:endParaRPr lang="en-US" sz="1400" dirty="0"/>
          </a:p>
        </p:txBody>
      </p:sp>
      <p:pic>
        <p:nvPicPr>
          <p:cNvPr id="24" name="Picture 23">
            <a:extLst>
              <a:ext uri="{FF2B5EF4-FFF2-40B4-BE49-F238E27FC236}">
                <a16:creationId xmlns:a16="http://schemas.microsoft.com/office/drawing/2014/main" id="{6AFDEE9C-92B0-E283-6A83-DE64AF728FBF}"/>
              </a:ext>
            </a:extLst>
          </p:cNvPr>
          <p:cNvPicPr>
            <a:picLocks noChangeAspect="1"/>
          </p:cNvPicPr>
          <p:nvPr/>
        </p:nvPicPr>
        <p:blipFill>
          <a:blip r:embed="rId3"/>
          <a:srcRect t="11333" b="33824"/>
          <a:stretch>
            <a:fillRect/>
          </a:stretch>
        </p:blipFill>
        <p:spPr>
          <a:xfrm>
            <a:off x="248867" y="1443667"/>
            <a:ext cx="8646266" cy="2361991"/>
          </a:xfrm>
          <a:prstGeom prst="rect">
            <a:avLst/>
          </a:prstGeom>
        </p:spPr>
      </p:pic>
      <p:sp>
        <p:nvSpPr>
          <p:cNvPr id="25" name="Freeform 24">
            <a:extLst>
              <a:ext uri="{FF2B5EF4-FFF2-40B4-BE49-F238E27FC236}">
                <a16:creationId xmlns:a16="http://schemas.microsoft.com/office/drawing/2014/main" id="{E751320B-1BB3-06CD-064A-9877E8D06BC5}"/>
              </a:ext>
            </a:extLst>
          </p:cNvPr>
          <p:cNvSpPr/>
          <p:nvPr/>
        </p:nvSpPr>
        <p:spPr>
          <a:xfrm>
            <a:off x="557939" y="1415502"/>
            <a:ext cx="8347625" cy="1835096"/>
          </a:xfrm>
          <a:custGeom>
            <a:avLst/>
            <a:gdLst>
              <a:gd name="csX0" fmla="*/ 0 w 8347625"/>
              <a:gd name="csY0" fmla="*/ 198643 h 1835096"/>
              <a:gd name="csX1" fmla="*/ 1449092 w 8347625"/>
              <a:gd name="csY1" fmla="*/ 1082047 h 1835096"/>
              <a:gd name="csX2" fmla="*/ 2619214 w 8347625"/>
              <a:gd name="csY2" fmla="*/ 702338 h 1835096"/>
              <a:gd name="csX3" fmla="*/ 3448373 w 8347625"/>
              <a:gd name="csY3" fmla="*/ 1523749 h 1835096"/>
              <a:gd name="csX4" fmla="*/ 4145797 w 8347625"/>
              <a:gd name="csY4" fmla="*/ 1833715 h 1835096"/>
              <a:gd name="csX5" fmla="*/ 5075695 w 8347625"/>
              <a:gd name="csY5" fmla="*/ 1423010 h 1835096"/>
              <a:gd name="csX6" fmla="*/ 6021092 w 8347625"/>
              <a:gd name="csY6" fmla="*/ 1546996 h 1835096"/>
              <a:gd name="csX7" fmla="*/ 7384942 w 8347625"/>
              <a:gd name="csY7" fmla="*/ 865071 h 1835096"/>
              <a:gd name="csX8" fmla="*/ 8338088 w 8347625"/>
              <a:gd name="csY8" fmla="*/ 20413 h 183509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8347625" h="1835096">
                <a:moveTo>
                  <a:pt x="0" y="198643"/>
                </a:moveTo>
                <a:cubicBezTo>
                  <a:pt x="506278" y="598370"/>
                  <a:pt x="1012556" y="998098"/>
                  <a:pt x="1449092" y="1082047"/>
                </a:cubicBezTo>
                <a:cubicBezTo>
                  <a:pt x="1885628" y="1165996"/>
                  <a:pt x="2286001" y="628721"/>
                  <a:pt x="2619214" y="702338"/>
                </a:cubicBezTo>
                <a:cubicBezTo>
                  <a:pt x="2952428" y="775955"/>
                  <a:pt x="3193943" y="1335186"/>
                  <a:pt x="3448373" y="1523749"/>
                </a:cubicBezTo>
                <a:cubicBezTo>
                  <a:pt x="3702803" y="1712312"/>
                  <a:pt x="3874577" y="1850505"/>
                  <a:pt x="4145797" y="1833715"/>
                </a:cubicBezTo>
                <a:cubicBezTo>
                  <a:pt x="4417017" y="1816925"/>
                  <a:pt x="4763146" y="1470796"/>
                  <a:pt x="5075695" y="1423010"/>
                </a:cubicBezTo>
                <a:cubicBezTo>
                  <a:pt x="5388244" y="1375224"/>
                  <a:pt x="5636218" y="1639986"/>
                  <a:pt x="6021092" y="1546996"/>
                </a:cubicBezTo>
                <a:cubicBezTo>
                  <a:pt x="6405966" y="1454006"/>
                  <a:pt x="6998776" y="1119502"/>
                  <a:pt x="7384942" y="865071"/>
                </a:cubicBezTo>
                <a:cubicBezTo>
                  <a:pt x="7771108" y="610641"/>
                  <a:pt x="8434952" y="-131987"/>
                  <a:pt x="8338088" y="20413"/>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19" name="Shape 17">
                <a:extLst>
                  <a:ext uri="{FF2B5EF4-FFF2-40B4-BE49-F238E27FC236}">
                    <a16:creationId xmlns:a16="http://schemas.microsoft.com/office/drawing/2014/main" id="{0AD1A439-8D88-F360-2C1B-124BE18EF3C4}"/>
                  </a:ext>
                </a:extLst>
              </p:cNvPr>
              <p:cNvSpPr/>
              <p:nvPr/>
            </p:nvSpPr>
            <p:spPr>
              <a:xfrm>
                <a:off x="631322" y="1232739"/>
                <a:ext cx="320040" cy="320040"/>
              </a:xfrm>
              <a:prstGeom prst="ellipse">
                <a:avLst/>
              </a:prstGeom>
              <a:solidFill>
                <a:srgbClr val="E05C35"/>
              </a:solidFill>
              <a:ln w="12700">
                <a:solidFill>
                  <a:srgbClr val="E05C35"/>
                </a:solidFill>
                <a:prstDash val="solid"/>
              </a:ln>
            </p:spPr>
            <p:txBody>
              <a:bodyPr/>
              <a:lstStyle/>
              <a:p>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𝑏</m:t>
                        </m:r>
                      </m:e>
                      <m:sup>
                        <m:r>
                          <a:rPr lang="en-GB" b="0" i="1" smtClean="0">
                            <a:latin typeface="Cambria Math" panose="02040503050406030204" pitchFamily="18" charset="0"/>
                          </a:rPr>
                          <m:t> </m:t>
                        </m:r>
                      </m:sup>
                    </m:sSup>
                  </m:oMath>
                </a14:m>
                <a:r>
                  <a:rPr lang="en-GB" dirty="0"/>
                  <a:t> </a:t>
                </a:r>
              </a:p>
            </p:txBody>
          </p:sp>
        </mc:Choice>
        <mc:Fallback>
          <p:sp>
            <p:nvSpPr>
              <p:cNvPr id="19" name="Shape 17">
                <a:extLst>
                  <a:ext uri="{FF2B5EF4-FFF2-40B4-BE49-F238E27FC236}">
                    <a16:creationId xmlns:a16="http://schemas.microsoft.com/office/drawing/2014/main" id="{0AD1A439-8D88-F360-2C1B-124BE18EF3C4}"/>
                  </a:ext>
                </a:extLst>
              </p:cNvPr>
              <p:cNvSpPr>
                <a:spLocks noRot="1" noChangeAspect="1" noMove="1" noResize="1" noEditPoints="1" noAdjustHandles="1" noChangeArrowheads="1" noChangeShapeType="1" noTextEdit="1"/>
              </p:cNvSpPr>
              <p:nvPr/>
            </p:nvSpPr>
            <p:spPr>
              <a:xfrm>
                <a:off x="631322" y="1232739"/>
                <a:ext cx="320040" cy="320040"/>
              </a:xfrm>
              <a:prstGeom prst="ellipse">
                <a:avLst/>
              </a:prstGeom>
              <a:blipFill>
                <a:blip r:embed="rId4"/>
                <a:stretch>
                  <a:fillRect r="-18519" b="-22222"/>
                </a:stretch>
              </a:blipFill>
              <a:ln w="12700">
                <a:solidFill>
                  <a:srgbClr val="E05C35"/>
                </a:solidFill>
                <a:prstDash val="solid"/>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5" name="Text 7">
                <a:extLst>
                  <a:ext uri="{FF2B5EF4-FFF2-40B4-BE49-F238E27FC236}">
                    <a16:creationId xmlns:a16="http://schemas.microsoft.com/office/drawing/2014/main" id="{1C03667E-2B87-7B67-9F09-F8A8EC207B0B}"/>
                  </a:ext>
                </a:extLst>
              </p:cNvPr>
              <p:cNvSpPr/>
              <p:nvPr/>
            </p:nvSpPr>
            <p:spPr>
              <a:xfrm>
                <a:off x="1284809" y="802190"/>
                <a:ext cx="6574381" cy="731520"/>
              </a:xfrm>
              <a:prstGeom prst="rect">
                <a:avLst/>
              </a:prstGeom>
              <a:noFill/>
              <a:ln/>
            </p:spPr>
            <p:txBody>
              <a:bodyPr wrap="square" rtlCol="0" anchor="ctr"/>
              <a:lstStyle/>
              <a:p>
                <a:pPr algn="ctr"/>
                <a14:m>
                  <m:oMathPara xmlns:m="http://schemas.openxmlformats.org/officeDocument/2006/math">
                    <m:oMathParaPr>
                      <m:jc m:val="centerGroup"/>
                    </m:oMathParaPr>
                    <m:oMath xmlns:m="http://schemas.openxmlformats.org/officeDocument/2006/math">
                      <m:r>
                        <a:rPr lang="en-GB" sz="1800" b="0" i="1" smtClean="0">
                          <a:solidFill>
                            <a:srgbClr val="0D3349"/>
                          </a:solidFill>
                          <a:latin typeface="Cambria Math" panose="02040503050406030204" pitchFamily="18" charset="0"/>
                          <a:ea typeface="Courier New" pitchFamily="34" charset="-122"/>
                          <a:cs typeface="Courier New" pitchFamily="34" charset="-120"/>
                        </a:rPr>
                        <m:t>𝐿</m:t>
                      </m:r>
                      <m:r>
                        <a:rPr lang="en-GB" sz="1800" b="0" i="1" smtClean="0">
                          <a:solidFill>
                            <a:srgbClr val="0D3349"/>
                          </a:solidFill>
                          <a:latin typeface="Cambria Math" panose="02040503050406030204" pitchFamily="18" charset="0"/>
                          <a:ea typeface="Courier New" pitchFamily="34" charset="-122"/>
                          <a:cs typeface="Courier New" pitchFamily="34" charset="-120"/>
                        </a:rPr>
                        <m:t>=</m:t>
                      </m:r>
                      <m:nary>
                        <m:naryPr>
                          <m:chr m:val="∑"/>
                          <m:supHide m:val="on"/>
                          <m:ctrlPr>
                            <a:rPr lang="en-GB" sz="1800" b="0" i="1" smtClean="0">
                              <a:solidFill>
                                <a:srgbClr val="0D3349"/>
                              </a:solidFill>
                              <a:latin typeface="Cambria Math" panose="02040503050406030204" pitchFamily="18" charset="0"/>
                              <a:ea typeface="Courier New" pitchFamily="34" charset="-122"/>
                              <a:cs typeface="Courier New" pitchFamily="34" charset="-120"/>
                            </a:rPr>
                          </m:ctrlPr>
                        </m:naryPr>
                        <m:sub>
                          <m:r>
                            <a:rPr lang="en-GB" sz="1800" b="0" i="1" smtClean="0">
                              <a:solidFill>
                                <a:srgbClr val="0D3349"/>
                              </a:solidFill>
                              <a:latin typeface="Cambria Math" panose="02040503050406030204" pitchFamily="18" charset="0"/>
                              <a:ea typeface="Courier New" pitchFamily="34" charset="-122"/>
                              <a:cs typeface="Courier New" pitchFamily="34" charset="-120"/>
                            </a:rPr>
                            <m:t>𝑖</m:t>
                          </m:r>
                        </m:sub>
                        <m:sup/>
                        <m:e>
                          <m:sSup>
                            <m:sSupPr>
                              <m:ctrlPr>
                                <a:rPr lang="en-GB" sz="1800" b="0" i="1" smtClean="0">
                                  <a:solidFill>
                                    <a:srgbClr val="0D3349"/>
                                  </a:solidFill>
                                  <a:latin typeface="Cambria Math" panose="02040503050406030204" pitchFamily="18" charset="0"/>
                                  <a:ea typeface="Courier New" pitchFamily="34" charset="-122"/>
                                  <a:cs typeface="Courier New" pitchFamily="34" charset="-120"/>
                                </a:rPr>
                              </m:ctrlPr>
                            </m:sSupPr>
                            <m:e>
                              <m:d>
                                <m:dPr>
                                  <m:ctrlPr>
                                    <a:rPr lang="en-GB" sz="1800" b="0" i="1" smtClean="0">
                                      <a:solidFill>
                                        <a:srgbClr val="0D3349"/>
                                      </a:solidFill>
                                      <a:latin typeface="Cambria Math" panose="02040503050406030204" pitchFamily="18" charset="0"/>
                                      <a:ea typeface="Courier New" pitchFamily="34" charset="-122"/>
                                      <a:cs typeface="Courier New" pitchFamily="34" charset="-120"/>
                                    </a:rPr>
                                  </m:ctrlPr>
                                </m:dPr>
                                <m:e>
                                  <m:r>
                                    <a:rPr lang="en-GB" i="1">
                                      <a:solidFill>
                                        <a:srgbClr val="0D3349"/>
                                      </a:solidFill>
                                      <a:latin typeface="Cambria Math" panose="02040503050406030204" pitchFamily="18" charset="0"/>
                                      <a:ea typeface="Courier New" pitchFamily="34" charset="-122"/>
                                      <a:cs typeface="Courier New" pitchFamily="34" charset="-120"/>
                                    </a:rPr>
                                    <m:t>𝑎</m:t>
                                  </m:r>
                                  <m:r>
                                    <a:rPr lang="en-GB" i="1">
                                      <a:solidFill>
                                        <a:srgbClr val="0D3349"/>
                                      </a:solidFill>
                                      <a:latin typeface="Cambria Math" panose="02040503050406030204" pitchFamily="18" charset="0"/>
                                      <a:ea typeface="Courier New" pitchFamily="34" charset="-122"/>
                                      <a:cs typeface="Courier New" pitchFamily="34" charset="-120"/>
                                    </a:rPr>
                                    <m:t>+  </m:t>
                                  </m:r>
                                  <m:r>
                                    <a:rPr lang="en-GB" i="1">
                                      <a:solidFill>
                                        <a:srgbClr val="0D3349"/>
                                      </a:solidFill>
                                      <a:latin typeface="Cambria Math" panose="02040503050406030204" pitchFamily="18" charset="0"/>
                                      <a:ea typeface="Courier New" pitchFamily="34" charset="-122"/>
                                      <a:cs typeface="Courier New" pitchFamily="34" charset="-120"/>
                                    </a:rPr>
                                    <m:t>𝑏𝑥</m:t>
                                  </m:r>
                                  <m:r>
                                    <a:rPr lang="en-GB" i="1">
                                      <a:solidFill>
                                        <a:srgbClr val="0D3349"/>
                                      </a:solidFill>
                                      <a:latin typeface="Cambria Math" panose="02040503050406030204" pitchFamily="18" charset="0"/>
                                      <a:ea typeface="Courier New" pitchFamily="34" charset="-122"/>
                                      <a:cs typeface="Courier New" pitchFamily="34" charset="-120"/>
                                    </a:rPr>
                                    <m:t>  +  </m:t>
                                  </m:r>
                                  <m:r>
                                    <a:rPr lang="en-GB" i="1">
                                      <a:solidFill>
                                        <a:srgbClr val="0D3349"/>
                                      </a:solidFill>
                                      <a:latin typeface="Cambria Math" panose="02040503050406030204" pitchFamily="18" charset="0"/>
                                      <a:ea typeface="Courier New" pitchFamily="34" charset="-122"/>
                                      <a:cs typeface="Courier New" pitchFamily="34" charset="-120"/>
                                    </a:rPr>
                                    <m:t>𝑐𝑥</m:t>
                                  </m:r>
                                  <m:r>
                                    <a:rPr lang="en-GB" i="1">
                                      <a:solidFill>
                                        <a:srgbClr val="0D3349"/>
                                      </a:solidFill>
                                      <a:latin typeface="Cambria Math" panose="02040503050406030204" pitchFamily="18" charset="0"/>
                                      <a:ea typeface="Courier New" pitchFamily="34" charset="-122"/>
                                      <a:cs typeface="Courier New" pitchFamily="34" charset="-120"/>
                                    </a:rPr>
                                    <m:t>²  +  </m:t>
                                  </m:r>
                                  <m:r>
                                    <a:rPr lang="en-GB" i="1">
                                      <a:solidFill>
                                        <a:srgbClr val="0D3349"/>
                                      </a:solidFill>
                                      <a:latin typeface="Cambria Math" panose="02040503050406030204" pitchFamily="18" charset="0"/>
                                      <a:ea typeface="Courier New" pitchFamily="34" charset="-122"/>
                                      <a:cs typeface="Courier New" pitchFamily="34" charset="-120"/>
                                    </a:rPr>
                                    <m:t>𝑑𝑥</m:t>
                                  </m:r>
                                  <m:r>
                                    <a:rPr lang="en-GB" i="1">
                                      <a:solidFill>
                                        <a:srgbClr val="0D3349"/>
                                      </a:solidFill>
                                      <a:latin typeface="Cambria Math" panose="02040503050406030204" pitchFamily="18" charset="0"/>
                                      <a:ea typeface="Courier New" pitchFamily="34" charset="-122"/>
                                      <a:cs typeface="Courier New" pitchFamily="34" charset="-120"/>
                                    </a:rPr>
                                    <m:t>³−</m:t>
                                  </m:r>
                                  <m:func>
                                    <m:funcPr>
                                      <m:ctrlPr>
                                        <a:rPr lang="en-GB" sz="1800" b="0" i="1" smtClean="0">
                                          <a:solidFill>
                                            <a:srgbClr val="0D3349"/>
                                          </a:solidFill>
                                          <a:latin typeface="Cambria Math" panose="02040503050406030204" pitchFamily="18" charset="0"/>
                                          <a:ea typeface="Courier New" pitchFamily="34" charset="-122"/>
                                          <a:cs typeface="Courier New" pitchFamily="34" charset="-120"/>
                                        </a:rPr>
                                      </m:ctrlPr>
                                    </m:funcPr>
                                    <m:fName>
                                      <m:r>
                                        <m:rPr>
                                          <m:sty m:val="p"/>
                                        </m:rPr>
                                        <a:rPr lang="en-GB" sz="1800" b="0" i="0" smtClean="0">
                                          <a:solidFill>
                                            <a:srgbClr val="0D3349"/>
                                          </a:solidFill>
                                          <a:latin typeface="Cambria Math" panose="02040503050406030204" pitchFamily="18" charset="0"/>
                                          <a:ea typeface="Courier New" pitchFamily="34" charset="-122"/>
                                          <a:cs typeface="Courier New" pitchFamily="34" charset="-120"/>
                                        </a:rPr>
                                        <m:t>sin</m:t>
                                      </m:r>
                                    </m:fName>
                                    <m:e>
                                      <m:d>
                                        <m:dPr>
                                          <m:ctrlPr>
                                            <a:rPr lang="en-GB" sz="1800" b="0" i="1" smtClean="0">
                                              <a:solidFill>
                                                <a:srgbClr val="0D3349"/>
                                              </a:solidFill>
                                              <a:latin typeface="Cambria Math" panose="02040503050406030204" pitchFamily="18" charset="0"/>
                                              <a:ea typeface="Courier New" pitchFamily="34" charset="-122"/>
                                              <a:cs typeface="Courier New" pitchFamily="34" charset="-120"/>
                                            </a:rPr>
                                          </m:ctrlPr>
                                        </m:dPr>
                                        <m:e>
                                          <m:sSub>
                                            <m:sSubPr>
                                              <m:ctrlPr>
                                                <a:rPr lang="en-GB" sz="1800" b="0" i="1" smtClean="0">
                                                  <a:solidFill>
                                                    <a:srgbClr val="0D3349"/>
                                                  </a:solidFill>
                                                  <a:latin typeface="Cambria Math" panose="02040503050406030204" pitchFamily="18" charset="0"/>
                                                  <a:ea typeface="Courier New" pitchFamily="34" charset="-122"/>
                                                  <a:cs typeface="Courier New" pitchFamily="34" charset="-120"/>
                                                </a:rPr>
                                              </m:ctrlPr>
                                            </m:sSubPr>
                                            <m:e>
                                              <m:r>
                                                <a:rPr lang="en-GB" sz="1800" b="0" i="1" smtClean="0">
                                                  <a:solidFill>
                                                    <a:srgbClr val="0D3349"/>
                                                  </a:solidFill>
                                                  <a:latin typeface="Cambria Math" panose="02040503050406030204" pitchFamily="18" charset="0"/>
                                                  <a:ea typeface="Courier New" pitchFamily="34" charset="-122"/>
                                                  <a:cs typeface="Courier New" pitchFamily="34" charset="-120"/>
                                                </a:rPr>
                                                <m:t>𝑥</m:t>
                                              </m:r>
                                            </m:e>
                                            <m:sub>
                                              <m:r>
                                                <a:rPr lang="en-GB" sz="1800" b="0" i="1" smtClean="0">
                                                  <a:solidFill>
                                                    <a:srgbClr val="0D3349"/>
                                                  </a:solidFill>
                                                  <a:latin typeface="Cambria Math" panose="02040503050406030204" pitchFamily="18" charset="0"/>
                                                  <a:ea typeface="Courier New" pitchFamily="34" charset="-122"/>
                                                  <a:cs typeface="Courier New" pitchFamily="34" charset="-120"/>
                                                </a:rPr>
                                                <m:t>𝑖</m:t>
                                              </m:r>
                                            </m:sub>
                                          </m:sSub>
                                        </m:e>
                                      </m:d>
                                    </m:e>
                                  </m:func>
                                </m:e>
                              </m:d>
                            </m:e>
                            <m:sup>
                              <m:r>
                                <a:rPr lang="en-GB" sz="1800" b="0" i="1" smtClean="0">
                                  <a:solidFill>
                                    <a:srgbClr val="0D3349"/>
                                  </a:solidFill>
                                  <a:latin typeface="Cambria Math" panose="02040503050406030204" pitchFamily="18" charset="0"/>
                                  <a:ea typeface="Courier New" pitchFamily="34" charset="-122"/>
                                  <a:cs typeface="Courier New" pitchFamily="34" charset="-120"/>
                                </a:rPr>
                                <m:t>2</m:t>
                              </m:r>
                            </m:sup>
                          </m:sSup>
                        </m:e>
                      </m:nary>
                    </m:oMath>
                  </m:oMathPara>
                </a14:m>
                <a:endParaRPr lang="en-US" sz="1800" dirty="0"/>
              </a:p>
            </p:txBody>
          </p:sp>
        </mc:Choice>
        <mc:Fallback>
          <p:sp>
            <p:nvSpPr>
              <p:cNvPr id="5" name="Text 7">
                <a:extLst>
                  <a:ext uri="{FF2B5EF4-FFF2-40B4-BE49-F238E27FC236}">
                    <a16:creationId xmlns:a16="http://schemas.microsoft.com/office/drawing/2014/main" id="{1C03667E-2B87-7B67-9F09-F8A8EC207B0B}"/>
                  </a:ext>
                </a:extLst>
              </p:cNvPr>
              <p:cNvSpPr>
                <a:spLocks noRot="1" noChangeAspect="1" noMove="1" noResize="1" noEditPoints="1" noAdjustHandles="1" noChangeArrowheads="1" noChangeShapeType="1" noTextEdit="1"/>
              </p:cNvSpPr>
              <p:nvPr/>
            </p:nvSpPr>
            <p:spPr>
              <a:xfrm>
                <a:off x="1284809" y="802190"/>
                <a:ext cx="6574381" cy="731520"/>
              </a:xfrm>
              <a:prstGeom prst="rect">
                <a:avLst/>
              </a:prstGeom>
              <a:blipFill>
                <a:blip r:embed="rId5"/>
                <a:stretch>
                  <a:fillRect t="-131034" b="-182759"/>
                </a:stretch>
              </a:blipFill>
              <a:ln/>
            </p:spPr>
            <p:txBody>
              <a:bodyPr/>
              <a:lstStyle/>
              <a:p>
                <a:r>
                  <a:rPr lang="en-GB">
                    <a:noFill/>
                  </a:rPr>
                  <a:t> </a:t>
                </a:r>
              </a:p>
            </p:txBody>
          </p:sp>
        </mc:Fallback>
      </mc:AlternateContent>
      <p:cxnSp>
        <p:nvCxnSpPr>
          <p:cNvPr id="7" name="Straight Arrow Connector 6">
            <a:extLst>
              <a:ext uri="{FF2B5EF4-FFF2-40B4-BE49-F238E27FC236}">
                <a16:creationId xmlns:a16="http://schemas.microsoft.com/office/drawing/2014/main" id="{40803477-D2A5-3950-0649-B34AF62AC4C9}"/>
              </a:ext>
            </a:extLst>
          </p:cNvPr>
          <p:cNvCxnSpPr>
            <a:cxnSpLocks/>
          </p:cNvCxnSpPr>
          <p:nvPr/>
        </p:nvCxnSpPr>
        <p:spPr>
          <a:xfrm flipV="1">
            <a:off x="329184" y="1013800"/>
            <a:ext cx="0" cy="29223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B2C7D3C-53A4-EEF1-DCF1-1915BF03EB79}"/>
              </a:ext>
            </a:extLst>
          </p:cNvPr>
          <p:cNvCxnSpPr>
            <a:cxnSpLocks/>
          </p:cNvCxnSpPr>
          <p:nvPr/>
        </p:nvCxnSpPr>
        <p:spPr>
          <a:xfrm>
            <a:off x="309610" y="3919388"/>
            <a:ext cx="86802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F7852A60-1E79-F910-8900-F0A395827C17}"/>
                  </a:ext>
                </a:extLst>
              </p:cNvPr>
              <p:cNvSpPr txBox="1"/>
              <p:nvPr/>
            </p:nvSpPr>
            <p:spPr>
              <a:xfrm>
                <a:off x="7773266" y="3936126"/>
                <a:ext cx="1132298" cy="369332"/>
              </a:xfrm>
              <a:prstGeom prst="rect">
                <a:avLst/>
              </a:prstGeom>
              <a:noFill/>
            </p:spPr>
            <p:txBody>
              <a:bodyPr wrap="none" rtlCol="0">
                <a:spAutoFit/>
              </a:bodyPr>
              <a:lstStyle/>
              <a:p>
                <a:r>
                  <a:rPr lang="en-GB" dirty="0"/>
                  <a:t>Value of </a:t>
                </a:r>
                <a14:m>
                  <m:oMath xmlns:m="http://schemas.openxmlformats.org/officeDocument/2006/math">
                    <m:r>
                      <a:rPr lang="en-GB" i="1">
                        <a:solidFill>
                          <a:srgbClr val="0D3349"/>
                        </a:solidFill>
                        <a:latin typeface="Cambria Math" panose="02040503050406030204" pitchFamily="18" charset="0"/>
                        <a:ea typeface="Courier New" pitchFamily="34" charset="-122"/>
                        <a:cs typeface="Courier New" pitchFamily="34" charset="-120"/>
                      </a:rPr>
                      <m:t>𝑏</m:t>
                    </m:r>
                  </m:oMath>
                </a14:m>
                <a:endParaRPr lang="en-GB" dirty="0"/>
              </a:p>
            </p:txBody>
          </p:sp>
        </mc:Choice>
        <mc:Fallback>
          <p:sp>
            <p:nvSpPr>
              <p:cNvPr id="11" name="TextBox 10">
                <a:extLst>
                  <a:ext uri="{FF2B5EF4-FFF2-40B4-BE49-F238E27FC236}">
                    <a16:creationId xmlns:a16="http://schemas.microsoft.com/office/drawing/2014/main" id="{F7852A60-1E79-F910-8900-F0A395827C17}"/>
                  </a:ext>
                </a:extLst>
              </p:cNvPr>
              <p:cNvSpPr txBox="1">
                <a:spLocks noRot="1" noChangeAspect="1" noMove="1" noResize="1" noEditPoints="1" noAdjustHandles="1" noChangeArrowheads="1" noChangeShapeType="1" noTextEdit="1"/>
              </p:cNvSpPr>
              <p:nvPr/>
            </p:nvSpPr>
            <p:spPr>
              <a:xfrm>
                <a:off x="7773266" y="3936126"/>
                <a:ext cx="1132298" cy="369332"/>
              </a:xfrm>
              <a:prstGeom prst="rect">
                <a:avLst/>
              </a:prstGeom>
              <a:blipFill>
                <a:blip r:embed="rId6"/>
                <a:stretch>
                  <a:fillRect l="-4444" t="-10345" b="-27586"/>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F4D9C341-2775-A7EF-E3B8-F9FC9747FC3B}"/>
                  </a:ext>
                </a:extLst>
              </p:cNvPr>
              <p:cNvSpPr txBox="1"/>
              <p:nvPr/>
            </p:nvSpPr>
            <p:spPr>
              <a:xfrm>
                <a:off x="-18279" y="1032088"/>
                <a:ext cx="365741"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GB" i="1">
                          <a:solidFill>
                            <a:srgbClr val="0D3349"/>
                          </a:solidFill>
                          <a:latin typeface="Cambria Math" panose="02040503050406030204" pitchFamily="18" charset="0"/>
                          <a:ea typeface="Courier New" pitchFamily="34" charset="-122"/>
                          <a:cs typeface="Courier New" pitchFamily="34" charset="-120"/>
                        </a:rPr>
                        <m:t>𝐿</m:t>
                      </m:r>
                    </m:oMath>
                  </m:oMathPara>
                </a14:m>
                <a:endParaRPr lang="en-GB" dirty="0"/>
              </a:p>
            </p:txBody>
          </p:sp>
        </mc:Choice>
        <mc:Fallback>
          <p:sp>
            <p:nvSpPr>
              <p:cNvPr id="12" name="TextBox 11">
                <a:extLst>
                  <a:ext uri="{FF2B5EF4-FFF2-40B4-BE49-F238E27FC236}">
                    <a16:creationId xmlns:a16="http://schemas.microsoft.com/office/drawing/2014/main" id="{F4D9C341-2775-A7EF-E3B8-F9FC9747FC3B}"/>
                  </a:ext>
                </a:extLst>
              </p:cNvPr>
              <p:cNvSpPr txBox="1">
                <a:spLocks noRot="1" noChangeAspect="1" noMove="1" noResize="1" noEditPoints="1" noAdjustHandles="1" noChangeArrowheads="1" noChangeShapeType="1" noTextEdit="1"/>
              </p:cNvSpPr>
              <p:nvPr/>
            </p:nvSpPr>
            <p:spPr>
              <a:xfrm>
                <a:off x="-18279" y="1032088"/>
                <a:ext cx="365741" cy="369332"/>
              </a:xfrm>
              <a:prstGeom prst="rect">
                <a:avLst/>
              </a:prstGeom>
              <a:blipFill>
                <a:blip r:embed="rId7"/>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096378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grpId="0" nodeType="clickEffect">
                                  <p:stCondLst>
                                    <p:cond delay="0"/>
                                  </p:stCondLst>
                                  <p:childTnLst>
                                    <p:animMotion origin="layout" path="M 0 0 L 0.03385 0 L 0.03385 0.08179 L 0.07795 0.08179 L 0.07795 0.15802 L 0.10885 0.15802 L 0.10885 0.18487 L 0.1349 0.18487 L 0.1349 0.20092 L 0.14496 0.20092 L 0.14496 0.20092 L 0.14496 0.20092 " pathEditMode="relative" ptsTypes="AAAAAAAAAAAA">
                                      <p:cBhvr>
                                        <p:cTn id="20" dur="5000" fill="hold"/>
                                        <p:tgtEl>
                                          <p:spTgt spid="1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1"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hape 0"/>
          <p:cNvSpPr/>
          <p:nvPr/>
        </p:nvSpPr>
        <p:spPr>
          <a:xfrm>
            <a:off x="0" y="0"/>
            <a:ext cx="9144000" cy="594360"/>
          </a:xfrm>
          <a:prstGeom prst="rect">
            <a:avLst/>
          </a:prstGeom>
          <a:solidFill>
            <a:srgbClr val="0A7373"/>
          </a:solidFill>
          <a:ln w="12700">
            <a:solidFill>
              <a:srgbClr val="0A7373"/>
            </a:solidFill>
            <a:prstDash val="solid"/>
          </a:ln>
        </p:spPr>
        <p:txBody>
          <a:bodyPr/>
          <a:lstStyle/>
          <a:p>
            <a:endParaRPr lang="en-GB"/>
          </a:p>
        </p:txBody>
      </p:sp>
      <p:sp>
        <p:nvSpPr>
          <p:cNvPr id="3" name="Text 1"/>
          <p:cNvSpPr/>
          <p:nvPr/>
        </p:nvSpPr>
        <p:spPr>
          <a:xfrm>
            <a:off x="320040" y="0"/>
            <a:ext cx="8503920" cy="594360"/>
          </a:xfrm>
          <a:prstGeom prst="rect">
            <a:avLst/>
          </a:prstGeom>
          <a:noFill/>
          <a:ln/>
        </p:spPr>
        <p:txBody>
          <a:bodyPr wrap="square" lIns="0" tIns="0" rIns="0" bIns="0" rtlCol="0" anchor="ctr"/>
          <a:lstStyle/>
          <a:p>
            <a:pPr marL="0" indent="0">
              <a:buNone/>
            </a:pPr>
            <a:r>
              <a:rPr lang="en-US" sz="2100" b="1" dirty="0">
                <a:solidFill>
                  <a:srgbClr val="FFFFFF"/>
                </a:solidFill>
                <a:latin typeface="Calibri" pitchFamily="34" charset="0"/>
                <a:ea typeface="Calibri" pitchFamily="34" charset="-122"/>
                <a:cs typeface="Calibri" pitchFamily="34" charset="-120"/>
              </a:rPr>
              <a:t>Computing Gradients by Hand — The Chain Rule</a:t>
            </a:r>
            <a:endParaRPr lang="en-US" sz="2100" dirty="0"/>
          </a:p>
        </p:txBody>
      </p:sp>
      <p:sp>
        <p:nvSpPr>
          <p:cNvPr id="4" name="Text 2"/>
          <p:cNvSpPr/>
          <p:nvPr/>
        </p:nvSpPr>
        <p:spPr>
          <a:xfrm>
            <a:off x="320040" y="749808"/>
            <a:ext cx="8503920" cy="347472"/>
          </a:xfrm>
          <a:prstGeom prst="rect">
            <a:avLst/>
          </a:prstGeom>
          <a:noFill/>
          <a:ln/>
        </p:spPr>
        <p:txBody>
          <a:bodyPr wrap="square" rtlCol="0" anchor="ctr"/>
          <a:lstStyle/>
          <a:p>
            <a:pPr marL="0" indent="0">
              <a:buNone/>
            </a:pPr>
            <a:r>
              <a:rPr lang="en-US" sz="1400" dirty="0">
                <a:solidFill>
                  <a:srgbClr val="1A2E3A"/>
                </a:solidFill>
                <a:latin typeface="Calibri" pitchFamily="34" charset="0"/>
                <a:ea typeface="Calibri" pitchFamily="34" charset="-122"/>
                <a:cs typeface="Calibri" pitchFamily="34" charset="-120"/>
              </a:rPr>
              <a:t>How does each parameter affect the loss?  Chain rule:</a:t>
            </a:r>
            <a:endParaRPr lang="en-US" sz="1400" dirty="0"/>
          </a:p>
        </p:txBody>
      </p:sp>
      <p:sp>
        <p:nvSpPr>
          <p:cNvPr id="5" name="Shape 3"/>
          <p:cNvSpPr/>
          <p:nvPr/>
        </p:nvSpPr>
        <p:spPr>
          <a:xfrm>
            <a:off x="274320" y="1170432"/>
            <a:ext cx="8595360" cy="438912"/>
          </a:xfrm>
          <a:prstGeom prst="rect">
            <a:avLst/>
          </a:prstGeom>
          <a:solidFill>
            <a:srgbClr val="0D3349"/>
          </a:solidFill>
          <a:ln w="12700">
            <a:solidFill>
              <a:srgbClr val="0D3349"/>
            </a:solidFill>
            <a:prstDash val="solid"/>
          </a:ln>
        </p:spPr>
        <p:txBody>
          <a:bodyPr/>
          <a:lstStyle/>
          <a:p>
            <a:endParaRPr lang="en-GB"/>
          </a:p>
        </p:txBody>
      </p:sp>
      <p:sp>
        <p:nvSpPr>
          <p:cNvPr id="6" name="Text 4"/>
          <p:cNvSpPr/>
          <p:nvPr/>
        </p:nvSpPr>
        <p:spPr>
          <a:xfrm>
            <a:off x="274320" y="1170432"/>
            <a:ext cx="8595360" cy="438912"/>
          </a:xfrm>
          <a:prstGeom prst="rect">
            <a:avLst/>
          </a:prstGeom>
          <a:noFill/>
          <a:ln/>
        </p:spPr>
        <p:txBody>
          <a:bodyPr wrap="square" rtlCol="0" anchor="ctr"/>
          <a:lstStyle/>
          <a:p>
            <a:pPr marL="0" indent="0" algn="ctr">
              <a:buNone/>
            </a:pPr>
            <a:r>
              <a:rPr lang="en-US" sz="1200" b="1" dirty="0">
                <a:solidFill>
                  <a:srgbClr val="2EC4B6"/>
                </a:solidFill>
                <a:latin typeface="Courier New" pitchFamily="34" charset="0"/>
                <a:ea typeface="Courier New" pitchFamily="34" charset="-122"/>
                <a:cs typeface="Courier New" pitchFamily="34" charset="-120"/>
              </a:rPr>
              <a:t>Step 1 — Error at each point:   eᵢ  =  f(xᵢ) − sin(xᵢ)   →   dL/df  =  2·eᵢ</a:t>
            </a:r>
            <a:endParaRPr lang="en-US" sz="1200" dirty="0"/>
          </a:p>
        </p:txBody>
      </p:sp>
      <p:sp>
        <p:nvSpPr>
          <p:cNvPr id="7" name="Shape 5"/>
          <p:cNvSpPr/>
          <p:nvPr/>
        </p:nvSpPr>
        <p:spPr>
          <a:xfrm>
            <a:off x="274320" y="1764792"/>
            <a:ext cx="4206240" cy="804672"/>
          </a:xfrm>
          <a:prstGeom prst="rect">
            <a:avLst/>
          </a:prstGeom>
          <a:solidFill>
            <a:srgbClr val="F0F4F0"/>
          </a:solidFill>
          <a:ln w="19050">
            <a:solidFill>
              <a:srgbClr val="2EC4B6"/>
            </a:solidFill>
            <a:prstDash val="solid"/>
          </a:ln>
        </p:spPr>
        <p:txBody>
          <a:bodyPr/>
          <a:lstStyle/>
          <a:p>
            <a:endParaRPr lang="en-GB"/>
          </a:p>
        </p:txBody>
      </p:sp>
      <p:sp>
        <p:nvSpPr>
          <p:cNvPr id="9" name="Text 7"/>
          <p:cNvSpPr/>
          <p:nvPr/>
        </p:nvSpPr>
        <p:spPr>
          <a:xfrm>
            <a:off x="411480" y="2221992"/>
            <a:ext cx="3931920" cy="274320"/>
          </a:xfrm>
          <a:prstGeom prst="rect">
            <a:avLst/>
          </a:prstGeom>
          <a:noFill/>
          <a:ln/>
        </p:spPr>
        <p:txBody>
          <a:bodyPr wrap="square" rtlCol="0" anchor="ctr"/>
          <a:lstStyle/>
          <a:p>
            <a:pPr marL="0" indent="0">
              <a:buNone/>
            </a:pPr>
            <a:r>
              <a:rPr lang="en-US" sz="1100" dirty="0">
                <a:solidFill>
                  <a:srgbClr val="5A7A8A"/>
                </a:solidFill>
                <a:latin typeface="Courier New" pitchFamily="34" charset="0"/>
                <a:ea typeface="Courier New" pitchFamily="34" charset="-122"/>
                <a:cs typeface="Courier New" pitchFamily="34" charset="-120"/>
              </a:rPr>
              <a:t>(∂f/∂a = 1)</a:t>
            </a:r>
            <a:endParaRPr lang="en-US" sz="1100" dirty="0"/>
          </a:p>
        </p:txBody>
      </p:sp>
      <p:sp>
        <p:nvSpPr>
          <p:cNvPr id="10" name="Shape 8"/>
          <p:cNvSpPr/>
          <p:nvPr/>
        </p:nvSpPr>
        <p:spPr>
          <a:xfrm>
            <a:off x="4663440" y="1764792"/>
            <a:ext cx="4206240" cy="804672"/>
          </a:xfrm>
          <a:prstGeom prst="rect">
            <a:avLst/>
          </a:prstGeom>
          <a:solidFill>
            <a:srgbClr val="F0F4F0"/>
          </a:solidFill>
          <a:ln w="19050">
            <a:solidFill>
              <a:srgbClr val="2EC4B6"/>
            </a:solidFill>
            <a:prstDash val="solid"/>
          </a:ln>
        </p:spPr>
        <p:txBody>
          <a:bodyPr/>
          <a:lstStyle/>
          <a:p>
            <a:endParaRPr lang="en-GB"/>
          </a:p>
        </p:txBody>
      </p:sp>
      <p:sp>
        <p:nvSpPr>
          <p:cNvPr id="12" name="Text 10"/>
          <p:cNvSpPr/>
          <p:nvPr/>
        </p:nvSpPr>
        <p:spPr>
          <a:xfrm>
            <a:off x="4800600" y="2221992"/>
            <a:ext cx="3931920" cy="274320"/>
          </a:xfrm>
          <a:prstGeom prst="rect">
            <a:avLst/>
          </a:prstGeom>
          <a:noFill/>
          <a:ln/>
        </p:spPr>
        <p:txBody>
          <a:bodyPr wrap="square" rtlCol="0" anchor="ctr"/>
          <a:lstStyle/>
          <a:p>
            <a:pPr marL="0" indent="0">
              <a:buNone/>
            </a:pPr>
            <a:r>
              <a:rPr lang="en-US" sz="1100" dirty="0">
                <a:solidFill>
                  <a:srgbClr val="5A7A8A"/>
                </a:solidFill>
                <a:latin typeface="Courier New" pitchFamily="34" charset="0"/>
                <a:ea typeface="Courier New" pitchFamily="34" charset="-122"/>
                <a:cs typeface="Courier New" pitchFamily="34" charset="-120"/>
              </a:rPr>
              <a:t>(∂f/∂b = x)</a:t>
            </a:r>
            <a:endParaRPr lang="en-US" sz="1100" dirty="0"/>
          </a:p>
        </p:txBody>
      </p:sp>
      <p:sp>
        <p:nvSpPr>
          <p:cNvPr id="13" name="Shape 11"/>
          <p:cNvSpPr/>
          <p:nvPr/>
        </p:nvSpPr>
        <p:spPr>
          <a:xfrm>
            <a:off x="274320" y="2724912"/>
            <a:ext cx="4206240" cy="804672"/>
          </a:xfrm>
          <a:prstGeom prst="rect">
            <a:avLst/>
          </a:prstGeom>
          <a:solidFill>
            <a:srgbClr val="F0F4F0"/>
          </a:solidFill>
          <a:ln w="19050">
            <a:solidFill>
              <a:srgbClr val="2EC4B6"/>
            </a:solidFill>
            <a:prstDash val="solid"/>
          </a:ln>
        </p:spPr>
        <p:txBody>
          <a:bodyPr/>
          <a:lstStyle/>
          <a:p>
            <a:endParaRPr lang="en-GB"/>
          </a:p>
        </p:txBody>
      </p:sp>
      <p:sp>
        <p:nvSpPr>
          <p:cNvPr id="15" name="Text 13"/>
          <p:cNvSpPr/>
          <p:nvPr/>
        </p:nvSpPr>
        <p:spPr>
          <a:xfrm>
            <a:off x="411480" y="3182112"/>
            <a:ext cx="3931920" cy="274320"/>
          </a:xfrm>
          <a:prstGeom prst="rect">
            <a:avLst/>
          </a:prstGeom>
          <a:noFill/>
          <a:ln/>
        </p:spPr>
        <p:txBody>
          <a:bodyPr wrap="square" rtlCol="0" anchor="ctr"/>
          <a:lstStyle/>
          <a:p>
            <a:pPr marL="0" indent="0">
              <a:buNone/>
            </a:pPr>
            <a:r>
              <a:rPr lang="en-US" sz="1100" dirty="0">
                <a:solidFill>
                  <a:srgbClr val="5A7A8A"/>
                </a:solidFill>
                <a:latin typeface="Courier New" pitchFamily="34" charset="0"/>
                <a:ea typeface="Courier New" pitchFamily="34" charset="-122"/>
                <a:cs typeface="Courier New" pitchFamily="34" charset="-120"/>
              </a:rPr>
              <a:t>(∂f/∂c = x²)</a:t>
            </a:r>
            <a:endParaRPr lang="en-US" sz="1100" dirty="0"/>
          </a:p>
        </p:txBody>
      </p:sp>
      <p:sp>
        <p:nvSpPr>
          <p:cNvPr id="16" name="Shape 14"/>
          <p:cNvSpPr/>
          <p:nvPr/>
        </p:nvSpPr>
        <p:spPr>
          <a:xfrm>
            <a:off x="4663440" y="2724912"/>
            <a:ext cx="4206240" cy="804672"/>
          </a:xfrm>
          <a:prstGeom prst="rect">
            <a:avLst/>
          </a:prstGeom>
          <a:solidFill>
            <a:srgbClr val="F0F4F0"/>
          </a:solidFill>
          <a:ln w="19050">
            <a:solidFill>
              <a:srgbClr val="2EC4B6"/>
            </a:solidFill>
            <a:prstDash val="solid"/>
          </a:ln>
        </p:spPr>
        <p:txBody>
          <a:bodyPr/>
          <a:lstStyle/>
          <a:p>
            <a:endParaRPr lang="en-GB"/>
          </a:p>
        </p:txBody>
      </p:sp>
      <p:sp>
        <p:nvSpPr>
          <p:cNvPr id="18" name="Text 16"/>
          <p:cNvSpPr/>
          <p:nvPr/>
        </p:nvSpPr>
        <p:spPr>
          <a:xfrm>
            <a:off x="4800600" y="3182112"/>
            <a:ext cx="3931920" cy="274320"/>
          </a:xfrm>
          <a:prstGeom prst="rect">
            <a:avLst/>
          </a:prstGeom>
          <a:noFill/>
          <a:ln/>
        </p:spPr>
        <p:txBody>
          <a:bodyPr wrap="square" rtlCol="0" anchor="ctr"/>
          <a:lstStyle/>
          <a:p>
            <a:pPr marL="0" indent="0">
              <a:buNone/>
            </a:pPr>
            <a:r>
              <a:rPr lang="en-US" sz="1100" dirty="0">
                <a:solidFill>
                  <a:srgbClr val="5A7A8A"/>
                </a:solidFill>
                <a:latin typeface="Courier New" pitchFamily="34" charset="0"/>
                <a:ea typeface="Courier New" pitchFamily="34" charset="-122"/>
                <a:cs typeface="Courier New" pitchFamily="34" charset="-120"/>
              </a:rPr>
              <a:t>(∂f/∂d = x³)</a:t>
            </a:r>
            <a:endParaRPr lang="en-US" sz="1100" dirty="0"/>
          </a:p>
        </p:txBody>
      </p:sp>
      <p:sp>
        <p:nvSpPr>
          <p:cNvPr id="19" name="Shape 17"/>
          <p:cNvSpPr/>
          <p:nvPr/>
        </p:nvSpPr>
        <p:spPr>
          <a:xfrm>
            <a:off x="274320" y="3776472"/>
            <a:ext cx="8595360" cy="512064"/>
          </a:xfrm>
          <a:prstGeom prst="rect">
            <a:avLst/>
          </a:prstGeom>
          <a:solidFill>
            <a:srgbClr val="0A7373"/>
          </a:solidFill>
          <a:ln w="12700">
            <a:solidFill>
              <a:srgbClr val="0A7373"/>
            </a:solidFill>
            <a:prstDash val="solid"/>
          </a:ln>
        </p:spPr>
        <p:txBody>
          <a:bodyPr/>
          <a:lstStyle/>
          <a:p>
            <a:endParaRPr lang="en-GB"/>
          </a:p>
        </p:txBody>
      </p:sp>
      <p:sp>
        <p:nvSpPr>
          <p:cNvPr id="20" name="Text 18"/>
          <p:cNvSpPr/>
          <p:nvPr/>
        </p:nvSpPr>
        <p:spPr>
          <a:xfrm>
            <a:off x="274320" y="3776472"/>
            <a:ext cx="8595360" cy="512064"/>
          </a:xfrm>
          <a:prstGeom prst="rect">
            <a:avLst/>
          </a:prstGeom>
          <a:noFill/>
          <a:ln/>
        </p:spPr>
        <p:txBody>
          <a:bodyPr wrap="square" rtlCol="0" anchor="ctr"/>
          <a:lstStyle/>
          <a:p>
            <a:pPr marL="0" indent="0" algn="ctr">
              <a:buNone/>
            </a:pPr>
            <a:r>
              <a:rPr lang="en-US" sz="1400" b="1" dirty="0">
                <a:solidFill>
                  <a:srgbClr val="FFFFFF"/>
                </a:solidFill>
                <a:latin typeface="Courier New" pitchFamily="34" charset="0"/>
                <a:ea typeface="Courier New" pitchFamily="34" charset="-122"/>
                <a:cs typeface="Courier New" pitchFamily="34" charset="-120"/>
              </a:rPr>
              <a:t>Step 2 — Update:                               (same for b, c, d)</a:t>
            </a:r>
            <a:endParaRPr lang="en-US" sz="1400" dirty="0"/>
          </a:p>
        </p:txBody>
      </p:sp>
      <p:sp>
        <p:nvSpPr>
          <p:cNvPr id="21" name="Text 19"/>
          <p:cNvSpPr/>
          <p:nvPr/>
        </p:nvSpPr>
        <p:spPr>
          <a:xfrm>
            <a:off x="320040" y="4370832"/>
            <a:ext cx="3657600" cy="256032"/>
          </a:xfrm>
          <a:prstGeom prst="rect">
            <a:avLst/>
          </a:prstGeom>
          <a:noFill/>
          <a:ln/>
        </p:spPr>
        <p:txBody>
          <a:bodyPr wrap="square" rtlCol="0" anchor="ctr"/>
          <a:lstStyle/>
          <a:p>
            <a:pPr marL="0" indent="0">
              <a:buNone/>
            </a:pPr>
            <a:r>
              <a:rPr lang="en-US" sz="1400" i="1" dirty="0">
                <a:solidFill>
                  <a:srgbClr val="5A7A8A"/>
                </a:solidFill>
                <a:latin typeface="Calibri" pitchFamily="34" charset="0"/>
                <a:ea typeface="Calibri" pitchFamily="34" charset="-122"/>
                <a:cs typeface="Calibri" pitchFamily="34" charset="-120"/>
              </a:rPr>
              <a:t>α = learning rate (step size)</a:t>
            </a:r>
            <a:endParaRPr lang="en-US" sz="1400" dirty="0"/>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1ED4C7C9-3764-ACF1-C06B-A0C6381D974A}"/>
                  </a:ext>
                </a:extLst>
              </p:cNvPr>
              <p:cNvSpPr txBox="1"/>
              <p:nvPr/>
            </p:nvSpPr>
            <p:spPr>
              <a:xfrm>
                <a:off x="411480" y="1801368"/>
                <a:ext cx="2096215" cy="369588"/>
              </a:xfrm>
              <a:prstGeom prst="rect">
                <a:avLst/>
              </a:prstGeom>
              <a:noFill/>
            </p:spPr>
            <p:txBody>
              <a:bodyPr wrap="none" rtlCol="0">
                <a:spAutoFit/>
              </a:bodyPr>
              <a:lstStyle/>
              <a:p>
                <a14:m>
                  <m:oMath xmlns:m="http://schemas.openxmlformats.org/officeDocument/2006/math">
                    <m:r>
                      <a:rPr lang="en-GB" b="0" i="1" smtClean="0">
                        <a:latin typeface="Cambria Math" panose="02040503050406030204" pitchFamily="18" charset="0"/>
                      </a:rPr>
                      <m:t>𝜕</m:t>
                    </m:r>
                    <m:r>
                      <a:rPr lang="en-GB" b="0" i="1" smtClean="0">
                        <a:latin typeface="Cambria Math" panose="02040503050406030204" pitchFamily="18" charset="0"/>
                      </a:rPr>
                      <m:t>𝐿</m:t>
                    </m:r>
                    <m:r>
                      <a:rPr lang="en-GB" b="0" i="1" smtClean="0">
                        <a:latin typeface="Cambria Math" panose="02040503050406030204" pitchFamily="18" charset="0"/>
                      </a:rPr>
                      <m:t>/</m:t>
                    </m:r>
                    <m:r>
                      <a:rPr lang="en-GB" b="0" i="1" smtClean="0">
                        <a:latin typeface="Cambria Math" panose="02040503050406030204" pitchFamily="18" charset="0"/>
                      </a:rPr>
                      <m:t>𝜕</m:t>
                    </m:r>
                    <m:r>
                      <a:rPr lang="en-GB" b="0" i="1" smtClean="0">
                        <a:latin typeface="Cambria Math" panose="02040503050406030204" pitchFamily="18" charset="0"/>
                      </a:rPr>
                      <m:t>𝑎</m:t>
                    </m:r>
                    <m:r>
                      <a:rPr lang="en-GB" b="0" i="1" smtClean="0">
                        <a:latin typeface="Cambria Math" panose="02040503050406030204" pitchFamily="18" charset="0"/>
                      </a:rPr>
                      <m:t>=</m:t>
                    </m:r>
                    <m:nary>
                      <m:naryPr>
                        <m:chr m:val="∑"/>
                        <m:supHide m:val="on"/>
                        <m:ctrlPr>
                          <a:rPr lang="en-GB" b="0" i="1" smtClean="0">
                            <a:latin typeface="Cambria Math" panose="02040503050406030204" pitchFamily="18" charset="0"/>
                          </a:rPr>
                        </m:ctrlPr>
                      </m:naryPr>
                      <m:sub>
                        <m:r>
                          <a:rPr lang="en-GB" b="0" i="1" smtClean="0">
                            <a:latin typeface="Cambria Math" panose="02040503050406030204" pitchFamily="18" charset="0"/>
                          </a:rPr>
                          <m:t>𝑖</m:t>
                        </m:r>
                      </m:sub>
                      <m:sup/>
                      <m:e>
                        <m:r>
                          <a:rPr lang="en-GB" i="1">
                            <a:latin typeface="Cambria Math" panose="02040503050406030204" pitchFamily="18" charset="0"/>
                          </a:rPr>
                          <m:t>2</m:t>
                        </m:r>
                        <m:sSub>
                          <m:sSubPr>
                            <m:ctrlPr>
                              <a:rPr lang="en-GB" i="1">
                                <a:latin typeface="Cambria Math" panose="02040503050406030204" pitchFamily="18" charset="0"/>
                              </a:rPr>
                            </m:ctrlPr>
                          </m:sSubPr>
                          <m:e>
                            <m:r>
                              <a:rPr lang="en-GB" i="1">
                                <a:latin typeface="Cambria Math" panose="02040503050406030204" pitchFamily="18" charset="0"/>
                              </a:rPr>
                              <m:t>𝑒</m:t>
                            </m:r>
                          </m:e>
                          <m:sub>
                            <m:r>
                              <a:rPr lang="en-GB" i="1">
                                <a:latin typeface="Cambria Math" panose="02040503050406030204" pitchFamily="18" charset="0"/>
                              </a:rPr>
                              <m:t>𝑖</m:t>
                            </m:r>
                          </m:sub>
                        </m:sSub>
                        <m:r>
                          <a:rPr lang="en-GB" i="1">
                            <a:latin typeface="Cambria Math" panose="02040503050406030204" pitchFamily="18" charset="0"/>
                          </a:rPr>
                          <m:t>⋅</m:t>
                        </m:r>
                        <m:r>
                          <a:rPr lang="en-GB" b="0" i="1" smtClean="0">
                            <a:latin typeface="Cambria Math" panose="02040503050406030204" pitchFamily="18" charset="0"/>
                          </a:rPr>
                          <m:t>1</m:t>
                        </m:r>
                      </m:e>
                    </m:nary>
                  </m:oMath>
                </a14:m>
                <a:r>
                  <a:rPr lang="en-GB" dirty="0"/>
                  <a:t> </a:t>
                </a:r>
              </a:p>
            </p:txBody>
          </p:sp>
        </mc:Choice>
        <mc:Fallback>
          <p:sp>
            <p:nvSpPr>
              <p:cNvPr id="22" name="TextBox 21">
                <a:extLst>
                  <a:ext uri="{FF2B5EF4-FFF2-40B4-BE49-F238E27FC236}">
                    <a16:creationId xmlns:a16="http://schemas.microsoft.com/office/drawing/2014/main" id="{1ED4C7C9-3764-ACF1-C06B-A0C6381D974A}"/>
                  </a:ext>
                </a:extLst>
              </p:cNvPr>
              <p:cNvSpPr txBox="1">
                <a:spLocks noRot="1" noChangeAspect="1" noMove="1" noResize="1" noEditPoints="1" noAdjustHandles="1" noChangeArrowheads="1" noChangeShapeType="1" noTextEdit="1"/>
              </p:cNvSpPr>
              <p:nvPr/>
            </p:nvSpPr>
            <p:spPr>
              <a:xfrm>
                <a:off x="411480" y="1801368"/>
                <a:ext cx="2096215" cy="369588"/>
              </a:xfrm>
              <a:prstGeom prst="rect">
                <a:avLst/>
              </a:prstGeom>
              <a:blipFill>
                <a:blip r:embed="rId3"/>
                <a:stretch>
                  <a:fillRect t="-117241" b="-172414"/>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AC0B1D55-BFAA-EBDE-2E9F-60362BC704CF}"/>
                  </a:ext>
                </a:extLst>
              </p:cNvPr>
              <p:cNvSpPr txBox="1"/>
              <p:nvPr/>
            </p:nvSpPr>
            <p:spPr>
              <a:xfrm>
                <a:off x="4800600" y="1824972"/>
                <a:ext cx="2112501" cy="369588"/>
              </a:xfrm>
              <a:prstGeom prst="rect">
                <a:avLst/>
              </a:prstGeom>
              <a:noFill/>
            </p:spPr>
            <p:txBody>
              <a:bodyPr wrap="none" rtlCol="0">
                <a:spAutoFit/>
              </a:bodyPr>
              <a:lstStyle/>
              <a:p>
                <a14:m>
                  <m:oMath xmlns:m="http://schemas.openxmlformats.org/officeDocument/2006/math">
                    <m:r>
                      <a:rPr lang="en-GB" b="0" i="1" smtClean="0">
                        <a:latin typeface="Cambria Math" panose="02040503050406030204" pitchFamily="18" charset="0"/>
                      </a:rPr>
                      <m:t>𝜕</m:t>
                    </m:r>
                    <m:r>
                      <a:rPr lang="en-GB" b="0" i="1" smtClean="0">
                        <a:latin typeface="Cambria Math" panose="02040503050406030204" pitchFamily="18" charset="0"/>
                      </a:rPr>
                      <m:t>𝐿</m:t>
                    </m:r>
                    <m:r>
                      <a:rPr lang="en-GB" b="0" i="1" smtClean="0">
                        <a:latin typeface="Cambria Math" panose="02040503050406030204" pitchFamily="18" charset="0"/>
                      </a:rPr>
                      <m:t>/</m:t>
                    </m:r>
                    <m:r>
                      <a:rPr lang="en-GB" b="0" i="1" smtClean="0">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m:t>
                    </m:r>
                    <m:nary>
                      <m:naryPr>
                        <m:chr m:val="∑"/>
                        <m:supHide m:val="on"/>
                        <m:ctrlPr>
                          <a:rPr lang="en-GB" b="0" i="1" smtClean="0">
                            <a:latin typeface="Cambria Math" panose="02040503050406030204" pitchFamily="18" charset="0"/>
                          </a:rPr>
                        </m:ctrlPr>
                      </m:naryPr>
                      <m:sub>
                        <m:r>
                          <a:rPr lang="en-GB" b="0" i="1" smtClean="0">
                            <a:latin typeface="Cambria Math" panose="02040503050406030204" pitchFamily="18" charset="0"/>
                          </a:rPr>
                          <m:t>𝑖</m:t>
                        </m:r>
                      </m:sub>
                      <m:sup/>
                      <m:e>
                        <m:r>
                          <a:rPr lang="en-GB" i="1">
                            <a:latin typeface="Cambria Math" panose="02040503050406030204" pitchFamily="18" charset="0"/>
                          </a:rPr>
                          <m:t>2</m:t>
                        </m:r>
                        <m:sSub>
                          <m:sSubPr>
                            <m:ctrlPr>
                              <a:rPr lang="en-GB" i="1">
                                <a:latin typeface="Cambria Math" panose="02040503050406030204" pitchFamily="18" charset="0"/>
                              </a:rPr>
                            </m:ctrlPr>
                          </m:sSubPr>
                          <m:e>
                            <m:r>
                              <a:rPr lang="en-GB" i="1">
                                <a:latin typeface="Cambria Math" panose="02040503050406030204" pitchFamily="18" charset="0"/>
                              </a:rPr>
                              <m:t>𝑒</m:t>
                            </m:r>
                          </m:e>
                          <m:sub>
                            <m:r>
                              <a:rPr lang="en-GB" i="1">
                                <a:latin typeface="Cambria Math" panose="02040503050406030204" pitchFamily="18" charset="0"/>
                              </a:rPr>
                              <m:t>𝑖</m:t>
                            </m:r>
                          </m:sub>
                        </m:sSub>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e>
                    </m:nary>
                  </m:oMath>
                </a14:m>
                <a:r>
                  <a:rPr lang="en-GB" dirty="0"/>
                  <a:t> </a:t>
                </a:r>
              </a:p>
            </p:txBody>
          </p:sp>
        </mc:Choice>
        <mc:Fallback>
          <p:sp>
            <p:nvSpPr>
              <p:cNvPr id="23" name="TextBox 22">
                <a:extLst>
                  <a:ext uri="{FF2B5EF4-FFF2-40B4-BE49-F238E27FC236}">
                    <a16:creationId xmlns:a16="http://schemas.microsoft.com/office/drawing/2014/main" id="{AC0B1D55-BFAA-EBDE-2E9F-60362BC704CF}"/>
                  </a:ext>
                </a:extLst>
              </p:cNvPr>
              <p:cNvSpPr txBox="1">
                <a:spLocks noRot="1" noChangeAspect="1" noMove="1" noResize="1" noEditPoints="1" noAdjustHandles="1" noChangeArrowheads="1" noChangeShapeType="1" noTextEdit="1"/>
              </p:cNvSpPr>
              <p:nvPr/>
            </p:nvSpPr>
            <p:spPr>
              <a:xfrm>
                <a:off x="4800600" y="1824972"/>
                <a:ext cx="2112501" cy="369588"/>
              </a:xfrm>
              <a:prstGeom prst="rect">
                <a:avLst/>
              </a:prstGeom>
              <a:blipFill>
                <a:blip r:embed="rId4"/>
                <a:stretch>
                  <a:fillRect t="-110000" b="-166667"/>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4B02F44C-977F-EA70-75C5-1BFEC798CEFD}"/>
                  </a:ext>
                </a:extLst>
              </p:cNvPr>
              <p:cNvSpPr txBox="1"/>
              <p:nvPr/>
            </p:nvSpPr>
            <p:spPr>
              <a:xfrm>
                <a:off x="411480" y="2788632"/>
                <a:ext cx="2139304" cy="384336"/>
              </a:xfrm>
              <a:prstGeom prst="rect">
                <a:avLst/>
              </a:prstGeom>
              <a:noFill/>
            </p:spPr>
            <p:txBody>
              <a:bodyPr wrap="none" rtlCol="0">
                <a:spAutoFit/>
              </a:bodyPr>
              <a:lstStyle/>
              <a:p>
                <a14:m>
                  <m:oMath xmlns:m="http://schemas.openxmlformats.org/officeDocument/2006/math">
                    <m:r>
                      <a:rPr lang="en-GB" b="0" i="1" smtClean="0">
                        <a:latin typeface="Cambria Math" panose="02040503050406030204" pitchFamily="18" charset="0"/>
                      </a:rPr>
                      <m:t>𝜕</m:t>
                    </m:r>
                    <m:r>
                      <a:rPr lang="en-GB" b="0" i="1" smtClean="0">
                        <a:latin typeface="Cambria Math" panose="02040503050406030204" pitchFamily="18" charset="0"/>
                      </a:rPr>
                      <m:t>𝐿</m:t>
                    </m:r>
                    <m:r>
                      <a:rPr lang="en-GB" b="0" i="1" smtClean="0">
                        <a:latin typeface="Cambria Math" panose="02040503050406030204" pitchFamily="18" charset="0"/>
                      </a:rPr>
                      <m:t>/</m:t>
                    </m:r>
                    <m:r>
                      <a:rPr lang="en-GB" b="0" i="1" smtClean="0">
                        <a:latin typeface="Cambria Math" panose="02040503050406030204" pitchFamily="18" charset="0"/>
                      </a:rPr>
                      <m:t>𝜕</m:t>
                    </m:r>
                    <m:r>
                      <a:rPr lang="en-GB" b="0" i="1" smtClean="0">
                        <a:latin typeface="Cambria Math" panose="02040503050406030204" pitchFamily="18" charset="0"/>
                      </a:rPr>
                      <m:t>𝑐</m:t>
                    </m:r>
                    <m:r>
                      <a:rPr lang="en-GB" b="0" i="1" smtClean="0">
                        <a:latin typeface="Cambria Math" panose="02040503050406030204" pitchFamily="18" charset="0"/>
                      </a:rPr>
                      <m:t>=</m:t>
                    </m:r>
                    <m:nary>
                      <m:naryPr>
                        <m:chr m:val="∑"/>
                        <m:supHide m:val="on"/>
                        <m:ctrlPr>
                          <a:rPr lang="en-GB" b="0" i="1" smtClean="0">
                            <a:latin typeface="Cambria Math" panose="02040503050406030204" pitchFamily="18" charset="0"/>
                          </a:rPr>
                        </m:ctrlPr>
                      </m:naryPr>
                      <m:sub>
                        <m:r>
                          <a:rPr lang="en-GB" b="0" i="1" smtClean="0">
                            <a:latin typeface="Cambria Math" panose="02040503050406030204" pitchFamily="18" charset="0"/>
                          </a:rPr>
                          <m:t>𝑖</m:t>
                        </m:r>
                      </m:sub>
                      <m:sup/>
                      <m:e>
                        <m:r>
                          <a:rPr lang="en-GB" i="1">
                            <a:latin typeface="Cambria Math" panose="02040503050406030204" pitchFamily="18" charset="0"/>
                          </a:rPr>
                          <m:t>2</m:t>
                        </m:r>
                        <m:sSub>
                          <m:sSubPr>
                            <m:ctrlPr>
                              <a:rPr lang="en-GB" i="1">
                                <a:latin typeface="Cambria Math" panose="02040503050406030204" pitchFamily="18" charset="0"/>
                              </a:rPr>
                            </m:ctrlPr>
                          </m:sSubPr>
                          <m:e>
                            <m:r>
                              <a:rPr lang="en-GB" i="1">
                                <a:latin typeface="Cambria Math" panose="02040503050406030204" pitchFamily="18" charset="0"/>
                              </a:rPr>
                              <m:t>𝑒</m:t>
                            </m:r>
                          </m:e>
                          <m:sub>
                            <m:r>
                              <a:rPr lang="en-GB" i="1">
                                <a:latin typeface="Cambria Math" panose="02040503050406030204" pitchFamily="18" charset="0"/>
                              </a:rPr>
                              <m:t>𝑖</m:t>
                            </m:r>
                          </m:sub>
                        </m:sSub>
                        <m:r>
                          <a:rPr lang="en-GB" i="1">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𝑥</m:t>
                            </m:r>
                          </m:e>
                          <m:sub>
                            <m:r>
                              <a:rPr lang="en-GB" b="0" i="1" smtClean="0">
                                <a:latin typeface="Cambria Math" panose="02040503050406030204" pitchFamily="18" charset="0"/>
                              </a:rPr>
                              <m:t>𝑖</m:t>
                            </m:r>
                          </m:sub>
                          <m:sup>
                            <m:r>
                              <a:rPr lang="en-GB" b="0" i="1" smtClean="0">
                                <a:latin typeface="Cambria Math" panose="02040503050406030204" pitchFamily="18" charset="0"/>
                              </a:rPr>
                              <m:t>2</m:t>
                            </m:r>
                          </m:sup>
                        </m:sSubSup>
                      </m:e>
                    </m:nary>
                  </m:oMath>
                </a14:m>
                <a:r>
                  <a:rPr lang="en-GB" dirty="0"/>
                  <a:t> </a:t>
                </a:r>
              </a:p>
            </p:txBody>
          </p:sp>
        </mc:Choice>
        <mc:Fallback>
          <p:sp>
            <p:nvSpPr>
              <p:cNvPr id="24" name="TextBox 23">
                <a:extLst>
                  <a:ext uri="{FF2B5EF4-FFF2-40B4-BE49-F238E27FC236}">
                    <a16:creationId xmlns:a16="http://schemas.microsoft.com/office/drawing/2014/main" id="{4B02F44C-977F-EA70-75C5-1BFEC798CEFD}"/>
                  </a:ext>
                </a:extLst>
              </p:cNvPr>
              <p:cNvSpPr txBox="1">
                <a:spLocks noRot="1" noChangeAspect="1" noMove="1" noResize="1" noEditPoints="1" noAdjustHandles="1" noChangeArrowheads="1" noChangeShapeType="1" noTextEdit="1"/>
              </p:cNvSpPr>
              <p:nvPr/>
            </p:nvSpPr>
            <p:spPr>
              <a:xfrm>
                <a:off x="411480" y="2788632"/>
                <a:ext cx="2139304" cy="384336"/>
              </a:xfrm>
              <a:prstGeom prst="rect">
                <a:avLst/>
              </a:prstGeom>
              <a:blipFill>
                <a:blip r:embed="rId5"/>
                <a:stretch>
                  <a:fillRect t="-100000" b="-153125"/>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08BE5054-64C0-94BE-F9A3-8F065F94F69D}"/>
                  </a:ext>
                </a:extLst>
              </p:cNvPr>
              <p:cNvSpPr txBox="1"/>
              <p:nvPr/>
            </p:nvSpPr>
            <p:spPr>
              <a:xfrm>
                <a:off x="4800600" y="2797776"/>
                <a:ext cx="2166555" cy="384336"/>
              </a:xfrm>
              <a:prstGeom prst="rect">
                <a:avLst/>
              </a:prstGeom>
              <a:noFill/>
            </p:spPr>
            <p:txBody>
              <a:bodyPr wrap="none" rtlCol="0">
                <a:spAutoFit/>
              </a:bodyPr>
              <a:lstStyle/>
              <a:p>
                <a14:m>
                  <m:oMath xmlns:m="http://schemas.openxmlformats.org/officeDocument/2006/math">
                    <m:r>
                      <a:rPr lang="en-GB" b="0" i="1" smtClean="0">
                        <a:latin typeface="Cambria Math" panose="02040503050406030204" pitchFamily="18" charset="0"/>
                      </a:rPr>
                      <m:t>𝜕</m:t>
                    </m:r>
                    <m:r>
                      <a:rPr lang="en-GB" b="0" i="1" smtClean="0">
                        <a:latin typeface="Cambria Math" panose="02040503050406030204" pitchFamily="18" charset="0"/>
                      </a:rPr>
                      <m:t>𝐿</m:t>
                    </m:r>
                    <m:r>
                      <a:rPr lang="en-GB" b="0" i="1" smtClean="0">
                        <a:latin typeface="Cambria Math" panose="02040503050406030204" pitchFamily="18" charset="0"/>
                      </a:rPr>
                      <m:t>/</m:t>
                    </m:r>
                    <m:r>
                      <a:rPr lang="en-GB" b="0" i="1" smtClean="0">
                        <a:latin typeface="Cambria Math" panose="02040503050406030204" pitchFamily="18" charset="0"/>
                      </a:rPr>
                      <m:t>𝜕</m:t>
                    </m:r>
                    <m:r>
                      <a:rPr lang="en-GB" b="0" i="1" smtClean="0">
                        <a:latin typeface="Cambria Math" panose="02040503050406030204" pitchFamily="18" charset="0"/>
                      </a:rPr>
                      <m:t>𝑑</m:t>
                    </m:r>
                    <m:r>
                      <a:rPr lang="en-GB" b="0" i="1" smtClean="0">
                        <a:latin typeface="Cambria Math" panose="02040503050406030204" pitchFamily="18" charset="0"/>
                      </a:rPr>
                      <m:t>=</m:t>
                    </m:r>
                    <m:nary>
                      <m:naryPr>
                        <m:chr m:val="∑"/>
                        <m:supHide m:val="on"/>
                        <m:ctrlPr>
                          <a:rPr lang="en-GB" b="0" i="1" smtClean="0">
                            <a:latin typeface="Cambria Math" panose="02040503050406030204" pitchFamily="18" charset="0"/>
                          </a:rPr>
                        </m:ctrlPr>
                      </m:naryPr>
                      <m:sub>
                        <m:r>
                          <a:rPr lang="en-GB" b="0" i="1" smtClean="0">
                            <a:latin typeface="Cambria Math" panose="02040503050406030204" pitchFamily="18" charset="0"/>
                          </a:rPr>
                          <m:t>𝑖</m:t>
                        </m:r>
                      </m:sub>
                      <m:sup/>
                      <m:e>
                        <m:r>
                          <a:rPr lang="en-GB" i="1">
                            <a:latin typeface="Cambria Math" panose="02040503050406030204" pitchFamily="18" charset="0"/>
                          </a:rPr>
                          <m:t>2</m:t>
                        </m:r>
                        <m:sSub>
                          <m:sSubPr>
                            <m:ctrlPr>
                              <a:rPr lang="en-GB" i="1">
                                <a:latin typeface="Cambria Math" panose="02040503050406030204" pitchFamily="18" charset="0"/>
                              </a:rPr>
                            </m:ctrlPr>
                          </m:sSubPr>
                          <m:e>
                            <m:r>
                              <a:rPr lang="en-GB" i="1">
                                <a:latin typeface="Cambria Math" panose="02040503050406030204" pitchFamily="18" charset="0"/>
                              </a:rPr>
                              <m:t>𝑒</m:t>
                            </m:r>
                          </m:e>
                          <m:sub>
                            <m:r>
                              <a:rPr lang="en-GB" i="1">
                                <a:latin typeface="Cambria Math" panose="02040503050406030204" pitchFamily="18" charset="0"/>
                              </a:rPr>
                              <m:t>𝑖</m:t>
                            </m:r>
                          </m:sub>
                        </m:sSub>
                        <m:r>
                          <a:rPr lang="en-GB" i="1">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𝑥</m:t>
                            </m:r>
                          </m:e>
                          <m:sub>
                            <m:r>
                              <a:rPr lang="en-GB" b="0" i="1" smtClean="0">
                                <a:latin typeface="Cambria Math" panose="02040503050406030204" pitchFamily="18" charset="0"/>
                              </a:rPr>
                              <m:t>𝑖</m:t>
                            </m:r>
                          </m:sub>
                          <m:sup>
                            <m:r>
                              <a:rPr lang="en-GB" b="0" i="1" smtClean="0">
                                <a:latin typeface="Cambria Math" panose="02040503050406030204" pitchFamily="18" charset="0"/>
                              </a:rPr>
                              <m:t>3</m:t>
                            </m:r>
                          </m:sup>
                        </m:sSubSup>
                      </m:e>
                    </m:nary>
                  </m:oMath>
                </a14:m>
                <a:r>
                  <a:rPr lang="en-GB" dirty="0"/>
                  <a:t> </a:t>
                </a:r>
              </a:p>
            </p:txBody>
          </p:sp>
        </mc:Choice>
        <mc:Fallback>
          <p:sp>
            <p:nvSpPr>
              <p:cNvPr id="25" name="TextBox 24">
                <a:extLst>
                  <a:ext uri="{FF2B5EF4-FFF2-40B4-BE49-F238E27FC236}">
                    <a16:creationId xmlns:a16="http://schemas.microsoft.com/office/drawing/2014/main" id="{08BE5054-64C0-94BE-F9A3-8F065F94F69D}"/>
                  </a:ext>
                </a:extLst>
              </p:cNvPr>
              <p:cNvSpPr txBox="1">
                <a:spLocks noRot="1" noChangeAspect="1" noMove="1" noResize="1" noEditPoints="1" noAdjustHandles="1" noChangeArrowheads="1" noChangeShapeType="1" noTextEdit="1"/>
              </p:cNvSpPr>
              <p:nvPr/>
            </p:nvSpPr>
            <p:spPr>
              <a:xfrm>
                <a:off x="4800600" y="2797776"/>
                <a:ext cx="2166555" cy="384336"/>
              </a:xfrm>
              <a:prstGeom prst="rect">
                <a:avLst/>
              </a:prstGeom>
              <a:blipFill>
                <a:blip r:embed="rId6"/>
                <a:stretch>
                  <a:fillRect t="-106452" b="-16129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1785AD85-2C71-3CE0-377A-4AEE329BB9EB}"/>
                  </a:ext>
                </a:extLst>
              </p:cNvPr>
              <p:cNvSpPr txBox="1"/>
              <p:nvPr/>
            </p:nvSpPr>
            <p:spPr>
              <a:xfrm>
                <a:off x="3481825" y="3847838"/>
                <a:ext cx="1997470" cy="369332"/>
              </a:xfrm>
              <a:prstGeom prst="rect">
                <a:avLst/>
              </a:prstGeom>
              <a:noFill/>
            </p:spPr>
            <p:txBody>
              <a:bodyPr wrap="none" rtlCol="0">
                <a:spAutoFit/>
              </a:bodyPr>
              <a:lstStyle/>
              <a:p>
                <a14:m>
                  <m:oMath xmlns:m="http://schemas.openxmlformats.org/officeDocument/2006/math">
                    <m:r>
                      <a:rPr lang="en-GB" b="0" i="1" smtClean="0">
                        <a:solidFill>
                          <a:schemeClr val="bg1"/>
                        </a:solidFill>
                        <a:latin typeface="Cambria Math" panose="02040503050406030204" pitchFamily="18" charset="0"/>
                      </a:rPr>
                      <m:t>𝑎</m:t>
                    </m:r>
                    <m:r>
                      <a:rPr lang="en-GB" b="0" i="1" smtClean="0">
                        <a:solidFill>
                          <a:schemeClr val="bg1"/>
                        </a:solidFill>
                        <a:latin typeface="Cambria Math" panose="02040503050406030204" pitchFamily="18" charset="0"/>
                      </a:rPr>
                      <m:t>←</m:t>
                    </m:r>
                    <m:r>
                      <a:rPr lang="en-GB" b="0" i="1" smtClean="0">
                        <a:solidFill>
                          <a:schemeClr val="bg1"/>
                        </a:solidFill>
                        <a:latin typeface="Cambria Math" panose="02040503050406030204" pitchFamily="18" charset="0"/>
                      </a:rPr>
                      <m:t>𝑎</m:t>
                    </m:r>
                    <m:r>
                      <a:rPr lang="en-GB" b="0" i="1" smtClean="0">
                        <a:solidFill>
                          <a:schemeClr val="bg1"/>
                        </a:solidFill>
                        <a:latin typeface="Cambria Math" panose="02040503050406030204" pitchFamily="18" charset="0"/>
                      </a:rPr>
                      <m:t>−</m:t>
                    </m:r>
                    <m:r>
                      <a:rPr lang="en-GB" b="0" i="1" smtClean="0">
                        <a:solidFill>
                          <a:schemeClr val="bg1"/>
                        </a:solidFill>
                        <a:latin typeface="Cambria Math" panose="02040503050406030204" pitchFamily="18" charset="0"/>
                      </a:rPr>
                      <m:t>𝛼</m:t>
                    </m:r>
                    <m:r>
                      <a:rPr lang="en-GB" b="0" i="1" smtClean="0">
                        <a:solidFill>
                          <a:schemeClr val="bg1"/>
                        </a:solidFill>
                        <a:latin typeface="Cambria Math" panose="02040503050406030204" pitchFamily="18" charset="0"/>
                      </a:rPr>
                      <m:t>⋅</m:t>
                    </m:r>
                  </m:oMath>
                </a14:m>
                <a:r>
                  <a:rPr lang="en-GB" dirty="0">
                    <a:solidFill>
                      <a:schemeClr val="bg1"/>
                    </a:solidFill>
                  </a:rPr>
                  <a:t> </a:t>
                </a:r>
                <a14:m>
                  <m:oMath xmlns:m="http://schemas.openxmlformats.org/officeDocument/2006/math">
                    <m:r>
                      <a:rPr lang="en-GB" i="1">
                        <a:solidFill>
                          <a:schemeClr val="bg1"/>
                        </a:solidFill>
                        <a:latin typeface="Cambria Math" panose="02040503050406030204" pitchFamily="18" charset="0"/>
                      </a:rPr>
                      <m:t>𝜕</m:t>
                    </m:r>
                    <m:r>
                      <a:rPr lang="en-GB" i="1">
                        <a:solidFill>
                          <a:schemeClr val="bg1"/>
                        </a:solidFill>
                        <a:latin typeface="Cambria Math" panose="02040503050406030204" pitchFamily="18" charset="0"/>
                      </a:rPr>
                      <m:t>𝐿</m:t>
                    </m:r>
                    <m:r>
                      <a:rPr lang="en-GB" i="1">
                        <a:solidFill>
                          <a:schemeClr val="bg1"/>
                        </a:solidFill>
                        <a:latin typeface="Cambria Math" panose="02040503050406030204" pitchFamily="18" charset="0"/>
                      </a:rPr>
                      <m:t>/</m:t>
                    </m:r>
                    <m:r>
                      <a:rPr lang="en-GB" i="1">
                        <a:solidFill>
                          <a:schemeClr val="bg1"/>
                        </a:solidFill>
                        <a:latin typeface="Cambria Math" panose="02040503050406030204" pitchFamily="18" charset="0"/>
                      </a:rPr>
                      <m:t>𝜕</m:t>
                    </m:r>
                    <m:r>
                      <a:rPr lang="en-GB" i="1">
                        <a:solidFill>
                          <a:schemeClr val="bg1"/>
                        </a:solidFill>
                        <a:latin typeface="Cambria Math" panose="02040503050406030204" pitchFamily="18" charset="0"/>
                      </a:rPr>
                      <m:t>𝑎</m:t>
                    </m:r>
                  </m:oMath>
                </a14:m>
                <a:endParaRPr lang="en-GB" dirty="0">
                  <a:solidFill>
                    <a:schemeClr val="bg1"/>
                  </a:solidFill>
                </a:endParaRPr>
              </a:p>
            </p:txBody>
          </p:sp>
        </mc:Choice>
        <mc:Fallback>
          <p:sp>
            <p:nvSpPr>
              <p:cNvPr id="26" name="TextBox 25">
                <a:extLst>
                  <a:ext uri="{FF2B5EF4-FFF2-40B4-BE49-F238E27FC236}">
                    <a16:creationId xmlns:a16="http://schemas.microsoft.com/office/drawing/2014/main" id="{1785AD85-2C71-3CE0-377A-4AEE329BB9EB}"/>
                  </a:ext>
                </a:extLst>
              </p:cNvPr>
              <p:cNvSpPr txBox="1">
                <a:spLocks noRot="1" noChangeAspect="1" noMove="1" noResize="1" noEditPoints="1" noAdjustHandles="1" noChangeArrowheads="1" noChangeShapeType="1" noTextEdit="1"/>
              </p:cNvSpPr>
              <p:nvPr/>
            </p:nvSpPr>
            <p:spPr>
              <a:xfrm>
                <a:off x="3481825" y="3847838"/>
                <a:ext cx="1997470" cy="369332"/>
              </a:xfrm>
              <a:prstGeom prst="rect">
                <a:avLst/>
              </a:prstGeom>
              <a:blipFill>
                <a:blip r:embed="rId7"/>
                <a:stretch>
                  <a:fillRect b="-12903"/>
                </a:stretch>
              </a:blipFill>
            </p:spPr>
            <p:txBody>
              <a:bodyPr/>
              <a:lstStyle/>
              <a:p>
                <a:r>
                  <a:rPr lang="en-GB">
                    <a:noFill/>
                  </a:rPr>
                  <a:t> </a:t>
                </a:r>
              </a:p>
            </p:txBody>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hape 0"/>
          <p:cNvSpPr/>
          <p:nvPr/>
        </p:nvSpPr>
        <p:spPr>
          <a:xfrm>
            <a:off x="0" y="0"/>
            <a:ext cx="9144000" cy="594360"/>
          </a:xfrm>
          <a:prstGeom prst="rect">
            <a:avLst/>
          </a:prstGeom>
          <a:solidFill>
            <a:srgbClr val="0A7373"/>
          </a:solidFill>
          <a:ln w="12700">
            <a:solidFill>
              <a:srgbClr val="0A7373"/>
            </a:solidFill>
            <a:prstDash val="solid"/>
          </a:ln>
        </p:spPr>
        <p:txBody>
          <a:bodyPr/>
          <a:lstStyle/>
          <a:p>
            <a:endParaRPr lang="en-GB"/>
          </a:p>
        </p:txBody>
      </p:sp>
      <p:sp>
        <p:nvSpPr>
          <p:cNvPr id="3" name="Text 1"/>
          <p:cNvSpPr/>
          <p:nvPr/>
        </p:nvSpPr>
        <p:spPr>
          <a:xfrm>
            <a:off x="320040" y="0"/>
            <a:ext cx="8503920" cy="594360"/>
          </a:xfrm>
          <a:prstGeom prst="rect">
            <a:avLst/>
          </a:prstGeom>
          <a:noFill/>
          <a:ln/>
        </p:spPr>
        <p:txBody>
          <a:bodyPr wrap="square" lIns="0" tIns="0" rIns="0" bIns="0" rtlCol="0" anchor="ctr"/>
          <a:lstStyle/>
          <a:p>
            <a:pPr marL="0" indent="0">
              <a:buNone/>
            </a:pPr>
            <a:r>
              <a:rPr lang="en-US" sz="2100" b="1" dirty="0">
                <a:solidFill>
                  <a:srgbClr val="FFFFFF"/>
                </a:solidFill>
                <a:latin typeface="Calibri" pitchFamily="34" charset="0"/>
                <a:ea typeface="Calibri" pitchFamily="34" charset="-122"/>
                <a:cs typeface="Calibri" pitchFamily="34" charset="-120"/>
              </a:rPr>
              <a:t>Hand-Written Backprop — The Code</a:t>
            </a:r>
            <a:endParaRPr lang="en-US" sz="2100" dirty="0"/>
          </a:p>
        </p:txBody>
      </p:sp>
      <p:sp>
        <p:nvSpPr>
          <p:cNvPr id="4" name="Text 2"/>
          <p:cNvSpPr/>
          <p:nvPr/>
        </p:nvSpPr>
        <p:spPr>
          <a:xfrm>
            <a:off x="320040" y="749808"/>
            <a:ext cx="8503920" cy="347472"/>
          </a:xfrm>
          <a:prstGeom prst="rect">
            <a:avLst/>
          </a:prstGeom>
          <a:noFill/>
          <a:ln/>
        </p:spPr>
        <p:txBody>
          <a:bodyPr wrap="square" rtlCol="0" anchor="ctr"/>
          <a:lstStyle/>
          <a:p>
            <a:pPr marL="0" indent="0">
              <a:buNone/>
            </a:pPr>
            <a:r>
              <a:rPr lang="en-US" sz="1300" dirty="0">
                <a:solidFill>
                  <a:srgbClr val="1A2E3A"/>
                </a:solidFill>
                <a:latin typeface="Calibri" pitchFamily="34" charset="0"/>
                <a:ea typeface="Calibri" pitchFamily="34" charset="-122"/>
                <a:cs typeface="Calibri" pitchFamily="34" charset="-120"/>
              </a:rPr>
              <a:t>Each line directly implements one gradient formula — compare with previous slide:</a:t>
            </a:r>
            <a:endParaRPr lang="en-US" sz="1300" dirty="0"/>
          </a:p>
        </p:txBody>
      </p:sp>
      <p:sp>
        <p:nvSpPr>
          <p:cNvPr id="5" name="Shape 3"/>
          <p:cNvSpPr/>
          <p:nvPr/>
        </p:nvSpPr>
        <p:spPr>
          <a:xfrm>
            <a:off x="658368" y="1170432"/>
            <a:ext cx="7187184" cy="3291840"/>
          </a:xfrm>
          <a:prstGeom prst="rect">
            <a:avLst/>
          </a:prstGeom>
          <a:solidFill>
            <a:srgbClr val="F0F4F0"/>
          </a:solidFill>
          <a:ln w="19050">
            <a:solidFill>
              <a:srgbClr val="2EC4B6"/>
            </a:solidFill>
            <a:prstDash val="solid"/>
          </a:ln>
        </p:spPr>
        <p:txBody>
          <a:bodyPr/>
          <a:lstStyle/>
          <a:p>
            <a:endParaRPr lang="en-GB"/>
          </a:p>
        </p:txBody>
      </p:sp>
      <p:sp>
        <p:nvSpPr>
          <p:cNvPr id="6" name="Text 4"/>
          <p:cNvSpPr/>
          <p:nvPr/>
        </p:nvSpPr>
        <p:spPr>
          <a:xfrm>
            <a:off x="768096" y="1243584"/>
            <a:ext cx="8375904" cy="3145536"/>
          </a:xfrm>
          <a:prstGeom prst="rect">
            <a:avLst/>
          </a:prstGeom>
          <a:noFill/>
          <a:ln/>
        </p:spPr>
        <p:txBody>
          <a:bodyPr wrap="square" rtlCol="0" anchor="t"/>
          <a:lstStyle/>
          <a:p>
            <a:pPr marL="0" indent="0">
              <a:buNone/>
            </a:pPr>
            <a:r>
              <a:rPr lang="en-US" sz="1400" dirty="0">
                <a:solidFill>
                  <a:srgbClr val="0D3349"/>
                </a:solidFill>
                <a:latin typeface="Courier New" pitchFamily="34" charset="0"/>
                <a:ea typeface="Courier New" pitchFamily="34" charset="-122"/>
                <a:cs typeface="Courier New" pitchFamily="34" charset="-120"/>
              </a:rPr>
              <a:t># Forward pass</a:t>
            </a:r>
            <a:endParaRPr lang="en-US" sz="1400" dirty="0"/>
          </a:p>
          <a:p>
            <a:pPr marL="0" indent="0">
              <a:buNone/>
            </a:pPr>
            <a:r>
              <a:rPr lang="en-US" sz="1400" dirty="0" err="1">
                <a:solidFill>
                  <a:srgbClr val="0D3349"/>
                </a:solidFill>
                <a:latin typeface="Courier New" pitchFamily="34" charset="0"/>
                <a:ea typeface="Courier New" pitchFamily="34" charset="-122"/>
                <a:cs typeface="Courier New" pitchFamily="34" charset="-120"/>
              </a:rPr>
              <a:t>y_pred</a:t>
            </a:r>
            <a:r>
              <a:rPr lang="en-US" sz="1400" dirty="0">
                <a:solidFill>
                  <a:srgbClr val="0D3349"/>
                </a:solidFill>
                <a:latin typeface="Courier New" pitchFamily="34" charset="0"/>
                <a:ea typeface="Courier New" pitchFamily="34" charset="-122"/>
                <a:cs typeface="Courier New" pitchFamily="34" charset="-120"/>
              </a:rPr>
              <a:t> = a + b*x + c*x**2 + d*x**3</a:t>
            </a:r>
            <a:endParaRPr lang="en-US" sz="1400" dirty="0"/>
          </a:p>
          <a:p>
            <a:pPr marL="0" indent="0">
              <a:buNone/>
            </a:pPr>
            <a:r>
              <a:rPr lang="en-US" sz="1400" dirty="0">
                <a:solidFill>
                  <a:srgbClr val="0D3349"/>
                </a:solidFill>
                <a:latin typeface="Courier New" pitchFamily="34" charset="0"/>
                <a:ea typeface="Courier New" pitchFamily="34" charset="-122"/>
                <a:cs typeface="Courier New" pitchFamily="34" charset="-120"/>
              </a:rPr>
              <a:t>loss   = (</a:t>
            </a:r>
            <a:r>
              <a:rPr lang="en-US" sz="1400" dirty="0" err="1">
                <a:solidFill>
                  <a:srgbClr val="0D3349"/>
                </a:solidFill>
                <a:latin typeface="Courier New" pitchFamily="34" charset="0"/>
                <a:ea typeface="Courier New" pitchFamily="34" charset="-122"/>
                <a:cs typeface="Courier New" pitchFamily="34" charset="-120"/>
              </a:rPr>
              <a:t>y_pred</a:t>
            </a:r>
            <a:r>
              <a:rPr lang="en-US" sz="1400" dirty="0">
                <a:solidFill>
                  <a:srgbClr val="0D3349"/>
                </a:solidFill>
                <a:latin typeface="Courier New" pitchFamily="34" charset="0"/>
                <a:ea typeface="Courier New" pitchFamily="34" charset="-122"/>
                <a:cs typeface="Courier New" pitchFamily="34" charset="-120"/>
              </a:rPr>
              <a:t> - </a:t>
            </a:r>
            <a:r>
              <a:rPr lang="en-US" sz="1400" dirty="0" err="1">
                <a:solidFill>
                  <a:srgbClr val="0D3349"/>
                </a:solidFill>
                <a:latin typeface="Courier New" pitchFamily="34" charset="0"/>
                <a:ea typeface="Courier New" pitchFamily="34" charset="-122"/>
                <a:cs typeface="Courier New" pitchFamily="34" charset="-120"/>
              </a:rPr>
              <a:t>y_true</a:t>
            </a:r>
            <a:r>
              <a:rPr lang="en-US" sz="1400" dirty="0">
                <a:solidFill>
                  <a:srgbClr val="0D3349"/>
                </a:solidFill>
                <a:latin typeface="Courier New" pitchFamily="34" charset="0"/>
                <a:ea typeface="Courier New" pitchFamily="34" charset="-122"/>
                <a:cs typeface="Courier New" pitchFamily="34" charset="-120"/>
              </a:rPr>
              <a:t>).pow(2).sum()</a:t>
            </a:r>
            <a:endParaRPr lang="en-US" sz="1400" dirty="0"/>
          </a:p>
          <a:p>
            <a:pPr marL="0" indent="0">
              <a:buNone/>
            </a:pPr>
            <a:endParaRPr lang="en-US" sz="1400" dirty="0"/>
          </a:p>
          <a:p>
            <a:pPr marL="0" indent="0">
              <a:buNone/>
            </a:pPr>
            <a:r>
              <a:rPr lang="en-US" sz="1400" dirty="0">
                <a:solidFill>
                  <a:srgbClr val="0D3349"/>
                </a:solidFill>
                <a:latin typeface="Courier New" pitchFamily="34" charset="0"/>
                <a:ea typeface="Courier New" pitchFamily="34" charset="-122"/>
                <a:cs typeface="Courier New" pitchFamily="34" charset="-120"/>
              </a:rPr>
              <a:t># ── BACKPROP (chain rule, by hand) ──────────────────────</a:t>
            </a:r>
            <a:endParaRPr lang="en-US" sz="1400" dirty="0"/>
          </a:p>
          <a:p>
            <a:pPr marL="0" indent="0">
              <a:buNone/>
            </a:pPr>
            <a:r>
              <a:rPr lang="en-US" sz="1400" dirty="0">
                <a:solidFill>
                  <a:srgbClr val="0D3349"/>
                </a:solidFill>
                <a:latin typeface="Courier New" pitchFamily="34" charset="0"/>
                <a:ea typeface="Courier New" pitchFamily="34" charset="-122"/>
                <a:cs typeface="Courier New" pitchFamily="34" charset="-120"/>
              </a:rPr>
              <a:t>grad_y_pred = 2.0 * (y_pred - y_true)   # dL/df = 2·error</a:t>
            </a:r>
            <a:endParaRPr lang="en-US" sz="1400" dirty="0"/>
          </a:p>
          <a:p>
            <a:pPr marL="0" indent="0">
              <a:buNone/>
            </a:pPr>
            <a:r>
              <a:rPr lang="en-US" sz="1400" dirty="0">
                <a:solidFill>
                  <a:srgbClr val="0D3349"/>
                </a:solidFill>
                <a:latin typeface="Courier New" pitchFamily="34" charset="0"/>
                <a:ea typeface="Courier New" pitchFamily="34" charset="-122"/>
                <a:cs typeface="Courier New" pitchFamily="34" charset="-120"/>
              </a:rPr>
              <a:t>grad_a      = grad_y_pred.sum()          # dL/da = Σ 2·e · 1</a:t>
            </a:r>
            <a:endParaRPr lang="en-US" sz="1400" dirty="0"/>
          </a:p>
          <a:p>
            <a:pPr marL="0" indent="0">
              <a:buNone/>
            </a:pPr>
            <a:r>
              <a:rPr lang="en-US" sz="1400" dirty="0">
                <a:solidFill>
                  <a:srgbClr val="0D3349"/>
                </a:solidFill>
                <a:latin typeface="Courier New" pitchFamily="34" charset="0"/>
                <a:ea typeface="Courier New" pitchFamily="34" charset="-122"/>
                <a:cs typeface="Courier New" pitchFamily="34" charset="-120"/>
              </a:rPr>
              <a:t>grad_b      = (grad_y_pred * x).sum()    # dL/db = Σ 2·e · x</a:t>
            </a:r>
            <a:endParaRPr lang="en-US" sz="1400" dirty="0"/>
          </a:p>
          <a:p>
            <a:pPr marL="0" indent="0">
              <a:buNone/>
            </a:pPr>
            <a:r>
              <a:rPr lang="en-US" sz="1400" dirty="0">
                <a:solidFill>
                  <a:srgbClr val="0D3349"/>
                </a:solidFill>
                <a:latin typeface="Courier New" pitchFamily="34" charset="0"/>
                <a:ea typeface="Courier New" pitchFamily="34" charset="-122"/>
                <a:cs typeface="Courier New" pitchFamily="34" charset="-120"/>
              </a:rPr>
              <a:t>grad_c      = (grad_y_pred * x**2).sum() # dL/dc = Σ 2·e · x²</a:t>
            </a:r>
            <a:endParaRPr lang="en-US" sz="1400" dirty="0"/>
          </a:p>
          <a:p>
            <a:pPr marL="0" indent="0">
              <a:buNone/>
            </a:pPr>
            <a:r>
              <a:rPr lang="en-US" sz="1400" dirty="0">
                <a:solidFill>
                  <a:srgbClr val="0D3349"/>
                </a:solidFill>
                <a:latin typeface="Courier New" pitchFamily="34" charset="0"/>
                <a:ea typeface="Courier New" pitchFamily="34" charset="-122"/>
                <a:cs typeface="Courier New" pitchFamily="34" charset="-120"/>
              </a:rPr>
              <a:t>grad_d      = (grad_y_pred * x**3).sum() # dL/dd = Σ 2·e · x³</a:t>
            </a:r>
            <a:endParaRPr lang="en-US" sz="1400" dirty="0"/>
          </a:p>
          <a:p>
            <a:pPr marL="0" indent="0">
              <a:buNone/>
            </a:pPr>
            <a:endParaRPr lang="en-US" sz="1400" dirty="0"/>
          </a:p>
          <a:p>
            <a:pPr marL="0" indent="0">
              <a:buNone/>
            </a:pPr>
            <a:r>
              <a:rPr lang="en-US" sz="1400" dirty="0">
                <a:solidFill>
                  <a:srgbClr val="0D3349"/>
                </a:solidFill>
                <a:latin typeface="Courier New" pitchFamily="34" charset="0"/>
                <a:ea typeface="Courier New" pitchFamily="34" charset="-122"/>
                <a:cs typeface="Courier New" pitchFamily="34" charset="-120"/>
              </a:rPr>
              <a:t># ── PARAMETER UPDATE ─────────────────────────────────────</a:t>
            </a:r>
            <a:endParaRPr lang="en-US" sz="1400" dirty="0"/>
          </a:p>
          <a:p>
            <a:pPr marL="0" indent="0">
              <a:buNone/>
            </a:pPr>
            <a:r>
              <a:rPr lang="en-US" sz="1400" dirty="0">
                <a:solidFill>
                  <a:srgbClr val="0D3349"/>
                </a:solidFill>
                <a:latin typeface="Courier New" pitchFamily="34" charset="0"/>
                <a:ea typeface="Courier New" pitchFamily="34" charset="-122"/>
                <a:cs typeface="Courier New" pitchFamily="34" charset="-120"/>
              </a:rPr>
              <a:t>a -= learning_rate * grad_a</a:t>
            </a:r>
            <a:endParaRPr lang="en-US" sz="1400" dirty="0"/>
          </a:p>
          <a:p>
            <a:pPr marL="0" indent="0">
              <a:buNone/>
            </a:pPr>
            <a:r>
              <a:rPr lang="en-US" sz="1400" dirty="0">
                <a:solidFill>
                  <a:srgbClr val="0D3349"/>
                </a:solidFill>
                <a:latin typeface="Courier New" pitchFamily="34" charset="0"/>
                <a:ea typeface="Courier New" pitchFamily="34" charset="-122"/>
                <a:cs typeface="Courier New" pitchFamily="34" charset="-120"/>
              </a:rPr>
              <a:t>b -= learning_rate * grad_b</a:t>
            </a:r>
            <a:endParaRPr lang="en-US" sz="1400" dirty="0"/>
          </a:p>
        </p:txBody>
      </p:sp>
      <p:sp>
        <p:nvSpPr>
          <p:cNvPr id="7" name="Text 5"/>
          <p:cNvSpPr/>
          <p:nvPr/>
        </p:nvSpPr>
        <p:spPr>
          <a:xfrm>
            <a:off x="320040" y="4553712"/>
            <a:ext cx="8503920" cy="329184"/>
          </a:xfrm>
          <a:prstGeom prst="rect">
            <a:avLst/>
          </a:prstGeom>
          <a:noFill/>
          <a:ln/>
        </p:spPr>
        <p:txBody>
          <a:bodyPr wrap="square" rtlCol="0" anchor="ctr"/>
          <a:lstStyle/>
          <a:p>
            <a:pPr marL="0" indent="0">
              <a:buNone/>
            </a:pPr>
            <a:r>
              <a:rPr lang="en-US" sz="1200" b="1" i="1" dirty="0">
                <a:solidFill>
                  <a:srgbClr val="E05C35"/>
                </a:solidFill>
                <a:latin typeface="Calibri" pitchFamily="34" charset="0"/>
                <a:ea typeface="Calibri" pitchFamily="34" charset="-122"/>
                <a:cs typeface="Calibri" pitchFamily="34" charset="-120"/>
              </a:rPr>
              <a:t>This works! But imagine doing this for a million parameters in a neural network…</a:t>
            </a:r>
            <a:endParaRPr lang="en-US"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7F4EF"/>
        </a:solidFill>
        <a:effectLst/>
      </p:bgPr>
    </p:bg>
    <p:spTree>
      <p:nvGrpSpPr>
        <p:cNvPr id="1" name=""/>
        <p:cNvGrpSpPr/>
        <p:nvPr/>
      </p:nvGrpSpPr>
      <p:grpSpPr>
        <a:xfrm>
          <a:off x="0" y="0"/>
          <a:ext cx="0" cy="0"/>
          <a:chOff x="0" y="0"/>
          <a:chExt cx="0" cy="0"/>
        </a:xfrm>
      </p:grpSpPr>
      <p:sp>
        <p:nvSpPr>
          <p:cNvPr id="2" name="Shape 0"/>
          <p:cNvSpPr/>
          <p:nvPr/>
        </p:nvSpPr>
        <p:spPr>
          <a:xfrm>
            <a:off x="0" y="0"/>
            <a:ext cx="9144000" cy="594360"/>
          </a:xfrm>
          <a:prstGeom prst="rect">
            <a:avLst/>
          </a:prstGeom>
          <a:solidFill>
            <a:srgbClr val="0A7373"/>
          </a:solidFill>
          <a:ln w="12700">
            <a:solidFill>
              <a:srgbClr val="0A7373"/>
            </a:solidFill>
            <a:prstDash val="solid"/>
          </a:ln>
        </p:spPr>
        <p:txBody>
          <a:bodyPr/>
          <a:lstStyle/>
          <a:p>
            <a:endParaRPr lang="en-GB"/>
          </a:p>
        </p:txBody>
      </p:sp>
      <p:sp>
        <p:nvSpPr>
          <p:cNvPr id="3" name="Text 1"/>
          <p:cNvSpPr/>
          <p:nvPr/>
        </p:nvSpPr>
        <p:spPr>
          <a:xfrm>
            <a:off x="320040" y="0"/>
            <a:ext cx="8503920" cy="594360"/>
          </a:xfrm>
          <a:prstGeom prst="rect">
            <a:avLst/>
          </a:prstGeom>
          <a:noFill/>
          <a:ln/>
        </p:spPr>
        <p:txBody>
          <a:bodyPr wrap="square" lIns="0" tIns="0" rIns="0" bIns="0" rtlCol="0" anchor="ctr"/>
          <a:lstStyle/>
          <a:p>
            <a:pPr marL="0" indent="0">
              <a:buNone/>
            </a:pPr>
            <a:r>
              <a:rPr lang="en-US" sz="2100" b="1">
                <a:solidFill>
                  <a:srgbClr val="FFFFFF"/>
                </a:solidFill>
                <a:latin typeface="Calibri" pitchFamily="34" charset="0"/>
                <a:ea typeface="Calibri" pitchFamily="34" charset="-122"/>
                <a:cs typeface="Calibri" pitchFamily="34" charset="-120"/>
              </a:rPr>
              <a:t>What Are AI and Machine Learning?</a:t>
            </a:r>
            <a:endParaRPr lang="en-US" sz="2100"/>
          </a:p>
        </p:txBody>
      </p:sp>
      <p:sp>
        <p:nvSpPr>
          <p:cNvPr id="4" name="Text 2"/>
          <p:cNvSpPr/>
          <p:nvPr/>
        </p:nvSpPr>
        <p:spPr>
          <a:xfrm>
            <a:off x="265796" y="1084881"/>
            <a:ext cx="5303520" cy="1794510"/>
          </a:xfrm>
          <a:prstGeom prst="rect">
            <a:avLst/>
          </a:prstGeom>
          <a:noFill/>
          <a:ln/>
        </p:spPr>
        <p:txBody>
          <a:bodyPr wrap="square" rtlCol="0" anchor="ctr"/>
          <a:lstStyle/>
          <a:p>
            <a:pPr marL="0" indent="0">
              <a:buNone/>
            </a:pPr>
            <a:r>
              <a:rPr lang="en-US" sz="1400" b="1" dirty="0">
                <a:solidFill>
                  <a:srgbClr val="1A2E3A"/>
                </a:solidFill>
                <a:latin typeface="Calibri" pitchFamily="34" charset="0"/>
                <a:ea typeface="Calibri" pitchFamily="34" charset="-122"/>
                <a:cs typeface="Calibri" pitchFamily="34" charset="-120"/>
              </a:rPr>
              <a:t>Artificial Intelligence:</a:t>
            </a:r>
            <a:r>
              <a:rPr lang="en-US" sz="1400" dirty="0">
                <a:solidFill>
                  <a:srgbClr val="1A2E3A"/>
                </a:solidFill>
                <a:latin typeface="Calibri" pitchFamily="34" charset="0"/>
                <a:ea typeface="Calibri" pitchFamily="34" charset="-122"/>
                <a:cs typeface="Calibri" pitchFamily="34" charset="-120"/>
              </a:rPr>
              <a:t> software that mimics intelligent </a:t>
            </a:r>
            <a:r>
              <a:rPr lang="en-US" sz="1400" dirty="0" err="1">
                <a:solidFill>
                  <a:srgbClr val="1A2E3A"/>
                </a:solidFill>
                <a:latin typeface="Calibri" pitchFamily="34" charset="0"/>
                <a:ea typeface="Calibri" pitchFamily="34" charset="-122"/>
                <a:cs typeface="Calibri" pitchFamily="34" charset="-120"/>
              </a:rPr>
              <a:t>behaviour</a:t>
            </a:r>
            <a:r>
              <a:rPr lang="en-US" sz="1400" dirty="0">
                <a:solidFill>
                  <a:srgbClr val="1A2E3A"/>
                </a:solidFill>
                <a:latin typeface="Calibri" pitchFamily="34" charset="0"/>
                <a:ea typeface="Calibri" pitchFamily="34" charset="-122"/>
                <a:cs typeface="Calibri" pitchFamily="34" charset="-120"/>
              </a:rPr>
              <a:t> 
</a:t>
            </a:r>
          </a:p>
          <a:p>
            <a:pPr marL="0" indent="0">
              <a:buNone/>
            </a:pPr>
            <a:endParaRPr lang="en-US" sz="1400" dirty="0">
              <a:solidFill>
                <a:srgbClr val="1A2E3A"/>
              </a:solidFill>
              <a:latin typeface="Calibri" pitchFamily="34" charset="0"/>
              <a:ea typeface="Calibri" pitchFamily="34" charset="-122"/>
              <a:cs typeface="Calibri" pitchFamily="34" charset="-120"/>
            </a:endParaRPr>
          </a:p>
          <a:p>
            <a:pPr marL="0" indent="0">
              <a:buNone/>
            </a:pPr>
            <a:r>
              <a:rPr lang="en-US" sz="1400" b="1" dirty="0">
                <a:solidFill>
                  <a:srgbClr val="1A2E3A"/>
                </a:solidFill>
                <a:latin typeface="Calibri" pitchFamily="34" charset="0"/>
                <a:ea typeface="Calibri" pitchFamily="34" charset="-122"/>
                <a:cs typeface="Calibri" pitchFamily="34" charset="-120"/>
              </a:rPr>
              <a:t>Machine Learning:</a:t>
            </a:r>
            <a:r>
              <a:rPr lang="en-US" sz="1400" dirty="0">
                <a:solidFill>
                  <a:srgbClr val="1A2E3A"/>
                </a:solidFill>
                <a:latin typeface="Calibri" pitchFamily="34" charset="0"/>
                <a:ea typeface="Calibri" pitchFamily="34" charset="-122"/>
                <a:cs typeface="Calibri" pitchFamily="34" charset="-120"/>
              </a:rPr>
              <a:t> AI that </a:t>
            </a:r>
            <a:r>
              <a:rPr lang="en-US" sz="1400" i="1" dirty="0">
                <a:solidFill>
                  <a:srgbClr val="1A2E3A"/>
                </a:solidFill>
                <a:latin typeface="Calibri" pitchFamily="34" charset="0"/>
                <a:ea typeface="Calibri" pitchFamily="34" charset="-122"/>
                <a:cs typeface="Calibri" pitchFamily="34" charset="-120"/>
              </a:rPr>
              <a:t>learns</a:t>
            </a:r>
            <a:r>
              <a:rPr lang="en-US" sz="1400" dirty="0">
                <a:solidFill>
                  <a:srgbClr val="1A2E3A"/>
                </a:solidFill>
                <a:latin typeface="Calibri" pitchFamily="34" charset="0"/>
                <a:ea typeface="Calibri" pitchFamily="34" charset="-122"/>
                <a:cs typeface="Calibri" pitchFamily="34" charset="-120"/>
              </a:rPr>
              <a:t> patterns from data – no hand-written rules needed</a:t>
            </a:r>
          </a:p>
          <a:p>
            <a:pPr marL="0" indent="0">
              <a:buNone/>
            </a:pPr>
            <a:endParaRPr lang="en-US" sz="1400" dirty="0">
              <a:solidFill>
                <a:srgbClr val="1A2E3A"/>
              </a:solidFill>
              <a:latin typeface="Calibri" pitchFamily="34" charset="0"/>
              <a:ea typeface="Calibri" pitchFamily="34" charset="-122"/>
              <a:cs typeface="Calibri" pitchFamily="34" charset="-120"/>
            </a:endParaRPr>
          </a:p>
          <a:p>
            <a:pPr marL="0" indent="0">
              <a:buNone/>
            </a:pPr>
            <a:r>
              <a:rPr lang="en-US" sz="1400" dirty="0">
                <a:solidFill>
                  <a:srgbClr val="1A2E3A"/>
                </a:solidFill>
                <a:latin typeface="Calibri" pitchFamily="34" charset="0"/>
                <a:ea typeface="Calibri" pitchFamily="34" charset="-122"/>
                <a:cs typeface="Calibri" pitchFamily="34" charset="-120"/>
              </a:rPr>
              <a:t>
</a:t>
            </a:r>
            <a:r>
              <a:rPr lang="en-US" sz="1400" b="1" dirty="0">
                <a:solidFill>
                  <a:srgbClr val="1A2E3A"/>
                </a:solidFill>
                <a:latin typeface="Calibri" pitchFamily="34" charset="0"/>
                <a:ea typeface="Calibri" pitchFamily="34" charset="-122"/>
                <a:cs typeface="Calibri" pitchFamily="34" charset="-120"/>
              </a:rPr>
              <a:t>Deep Learning:</a:t>
            </a:r>
            <a:r>
              <a:rPr lang="en-US" sz="1400" dirty="0">
                <a:solidFill>
                  <a:srgbClr val="1A2E3A"/>
                </a:solidFill>
                <a:latin typeface="Calibri" pitchFamily="34" charset="0"/>
                <a:ea typeface="Calibri" pitchFamily="34" charset="-122"/>
                <a:cs typeface="Calibri" pitchFamily="34" charset="-120"/>
              </a:rPr>
              <a:t> ML using many-layered neural networks </a:t>
            </a:r>
          </a:p>
          <a:p>
            <a:pPr marL="0" indent="0">
              <a:buNone/>
            </a:pPr>
            <a:r>
              <a:rPr lang="en-US" sz="1400" dirty="0">
                <a:solidFill>
                  <a:srgbClr val="1A2E3A"/>
                </a:solidFill>
                <a:latin typeface="Calibri" pitchFamily="34" charset="0"/>
                <a:ea typeface="Calibri" pitchFamily="34" charset="-122"/>
                <a:cs typeface="Calibri" pitchFamily="34" charset="-120"/>
              </a:rPr>
              <a:t>inspired by the brain</a:t>
            </a:r>
            <a:endParaRPr lang="en-US" sz="1400" dirty="0"/>
          </a:p>
        </p:txBody>
      </p:sp>
      <p:sp>
        <p:nvSpPr>
          <p:cNvPr id="5" name="Shape 3"/>
          <p:cNvSpPr/>
          <p:nvPr/>
        </p:nvSpPr>
        <p:spPr>
          <a:xfrm>
            <a:off x="5212080" y="1417320"/>
            <a:ext cx="3840480" cy="3017520"/>
          </a:xfrm>
          <a:prstGeom prst="ellipse">
            <a:avLst/>
          </a:prstGeom>
          <a:solidFill>
            <a:srgbClr val="0D3349">
              <a:alpha val="80000"/>
            </a:srgbClr>
          </a:solidFill>
          <a:ln w="25400">
            <a:solidFill>
              <a:srgbClr val="0D3349"/>
            </a:solidFill>
            <a:prstDash val="solid"/>
          </a:ln>
        </p:spPr>
        <p:txBody>
          <a:bodyPr/>
          <a:lstStyle/>
          <a:p>
            <a:endParaRPr lang="en-GB"/>
          </a:p>
        </p:txBody>
      </p:sp>
      <p:sp>
        <p:nvSpPr>
          <p:cNvPr id="7" name="Shape 5"/>
          <p:cNvSpPr/>
          <p:nvPr/>
        </p:nvSpPr>
        <p:spPr>
          <a:xfrm>
            <a:off x="5669280" y="2028767"/>
            <a:ext cx="2926080" cy="2286000"/>
          </a:xfrm>
          <a:prstGeom prst="ellipse">
            <a:avLst/>
          </a:prstGeom>
          <a:solidFill>
            <a:srgbClr val="0A7373">
              <a:alpha val="80000"/>
            </a:srgbClr>
          </a:solidFill>
          <a:ln w="25400">
            <a:solidFill>
              <a:srgbClr val="0A7373"/>
            </a:solidFill>
            <a:prstDash val="solid"/>
          </a:ln>
        </p:spPr>
        <p:txBody>
          <a:bodyPr/>
          <a:lstStyle/>
          <a:p>
            <a:endParaRPr lang="en-GB"/>
          </a:p>
        </p:txBody>
      </p:sp>
      <p:sp>
        <p:nvSpPr>
          <p:cNvPr id="9" name="Shape 7"/>
          <p:cNvSpPr/>
          <p:nvPr/>
        </p:nvSpPr>
        <p:spPr>
          <a:xfrm>
            <a:off x="6217920" y="2749634"/>
            <a:ext cx="1828800" cy="1426464"/>
          </a:xfrm>
          <a:prstGeom prst="ellipse">
            <a:avLst/>
          </a:prstGeom>
          <a:solidFill>
            <a:srgbClr val="2EC4B6">
              <a:alpha val="80000"/>
            </a:srgbClr>
          </a:solidFill>
          <a:ln w="25400">
            <a:solidFill>
              <a:srgbClr val="2EC4B6"/>
            </a:solidFill>
            <a:prstDash val="solid"/>
          </a:ln>
        </p:spPr>
        <p:txBody>
          <a:bodyPr/>
          <a:lstStyle/>
          <a:p>
            <a:endParaRPr lang="en-GB"/>
          </a:p>
        </p:txBody>
      </p:sp>
      <p:sp>
        <p:nvSpPr>
          <p:cNvPr id="6" name="Text 4"/>
          <p:cNvSpPr/>
          <p:nvPr/>
        </p:nvSpPr>
        <p:spPr>
          <a:xfrm>
            <a:off x="5212080" y="1484428"/>
            <a:ext cx="3840480" cy="457200"/>
          </a:xfrm>
          <a:prstGeom prst="rect">
            <a:avLst/>
          </a:prstGeom>
          <a:noFill/>
          <a:ln/>
        </p:spPr>
        <p:txBody>
          <a:bodyPr wrap="square" rtlCol="0" anchor="ctr"/>
          <a:lstStyle/>
          <a:p>
            <a:pPr marL="0" indent="0" algn="ctr">
              <a:buNone/>
            </a:pPr>
            <a:r>
              <a:rPr lang="en-US" sz="1000" b="1">
                <a:solidFill>
                  <a:srgbClr val="FFFFFF"/>
                </a:solidFill>
                <a:latin typeface="Calibri" pitchFamily="34" charset="0"/>
                <a:ea typeface="Calibri" pitchFamily="34" charset="-122"/>
                <a:cs typeface="Calibri" pitchFamily="34" charset="-120"/>
              </a:rPr>
              <a:t>Artificial</a:t>
            </a:r>
            <a:endParaRPr lang="en-US" sz="1000"/>
          </a:p>
          <a:p>
            <a:pPr marL="0" indent="0" algn="ctr">
              <a:buNone/>
            </a:pPr>
            <a:r>
              <a:rPr lang="en-US" sz="1000" b="1">
                <a:solidFill>
                  <a:srgbClr val="FFFFFF"/>
                </a:solidFill>
                <a:latin typeface="Calibri" pitchFamily="34" charset="0"/>
                <a:ea typeface="Calibri" pitchFamily="34" charset="-122"/>
                <a:cs typeface="Calibri" pitchFamily="34" charset="-120"/>
              </a:rPr>
              <a:t>Intelligence</a:t>
            </a:r>
            <a:endParaRPr lang="en-US" sz="1000"/>
          </a:p>
        </p:txBody>
      </p:sp>
      <p:sp>
        <p:nvSpPr>
          <p:cNvPr id="8" name="Text 6"/>
          <p:cNvSpPr/>
          <p:nvPr/>
        </p:nvSpPr>
        <p:spPr>
          <a:xfrm>
            <a:off x="5669280" y="2172361"/>
            <a:ext cx="2926080" cy="457200"/>
          </a:xfrm>
          <a:prstGeom prst="rect">
            <a:avLst/>
          </a:prstGeom>
          <a:noFill/>
          <a:ln/>
        </p:spPr>
        <p:txBody>
          <a:bodyPr wrap="square" rtlCol="0" anchor="ctr"/>
          <a:lstStyle/>
          <a:p>
            <a:pPr marL="0" indent="0" algn="ctr">
              <a:buNone/>
            </a:pPr>
            <a:r>
              <a:rPr lang="en-US" sz="1000" b="1">
                <a:solidFill>
                  <a:srgbClr val="FFFFFF"/>
                </a:solidFill>
                <a:latin typeface="Calibri" pitchFamily="34" charset="0"/>
                <a:ea typeface="Calibri" pitchFamily="34" charset="-122"/>
                <a:cs typeface="Calibri" pitchFamily="34" charset="-120"/>
              </a:rPr>
              <a:t>Machine</a:t>
            </a:r>
            <a:endParaRPr lang="en-US" sz="1000"/>
          </a:p>
          <a:p>
            <a:pPr marL="0" indent="0" algn="ctr">
              <a:buNone/>
            </a:pPr>
            <a:r>
              <a:rPr lang="en-US" sz="1000" b="1">
                <a:solidFill>
                  <a:srgbClr val="FFFFFF"/>
                </a:solidFill>
                <a:latin typeface="Calibri" pitchFamily="34" charset="0"/>
                <a:ea typeface="Calibri" pitchFamily="34" charset="-122"/>
                <a:cs typeface="Calibri" pitchFamily="34" charset="-120"/>
              </a:rPr>
              <a:t>Learning</a:t>
            </a:r>
            <a:endParaRPr lang="en-US" sz="1000"/>
          </a:p>
        </p:txBody>
      </p:sp>
      <p:sp>
        <p:nvSpPr>
          <p:cNvPr id="10" name="Text 8"/>
          <p:cNvSpPr/>
          <p:nvPr/>
        </p:nvSpPr>
        <p:spPr>
          <a:xfrm>
            <a:off x="6217920" y="3234266"/>
            <a:ext cx="1828800" cy="457200"/>
          </a:xfrm>
          <a:prstGeom prst="rect">
            <a:avLst/>
          </a:prstGeom>
          <a:noFill/>
          <a:ln/>
        </p:spPr>
        <p:txBody>
          <a:bodyPr wrap="square" rtlCol="0" anchor="ctr"/>
          <a:lstStyle/>
          <a:p>
            <a:pPr marL="0" indent="0" algn="ctr">
              <a:buNone/>
            </a:pPr>
            <a:r>
              <a:rPr lang="en-US" sz="1000" b="1">
                <a:solidFill>
                  <a:srgbClr val="FFFFFF"/>
                </a:solidFill>
                <a:latin typeface="Calibri" pitchFamily="34" charset="0"/>
                <a:ea typeface="Calibri" pitchFamily="34" charset="-122"/>
                <a:cs typeface="Calibri" pitchFamily="34" charset="-120"/>
              </a:rPr>
              <a:t>Deep</a:t>
            </a:r>
            <a:endParaRPr lang="en-US" sz="1000"/>
          </a:p>
          <a:p>
            <a:pPr marL="0" indent="0" algn="ctr">
              <a:buNone/>
            </a:pPr>
            <a:r>
              <a:rPr lang="en-US" sz="1000" b="1">
                <a:solidFill>
                  <a:srgbClr val="FFFFFF"/>
                </a:solidFill>
                <a:latin typeface="Calibri" pitchFamily="34" charset="0"/>
                <a:ea typeface="Calibri" pitchFamily="34" charset="-122"/>
                <a:cs typeface="Calibri" pitchFamily="34" charset="-120"/>
              </a:rPr>
              <a:t>Learning</a:t>
            </a:r>
            <a:endParaRPr lang="en-US" sz="1000"/>
          </a:p>
        </p:txBody>
      </p:sp>
      <p:sp>
        <p:nvSpPr>
          <p:cNvPr id="11" name="Text 9"/>
          <p:cNvSpPr/>
          <p:nvPr/>
        </p:nvSpPr>
        <p:spPr>
          <a:xfrm>
            <a:off x="320040" y="3703320"/>
            <a:ext cx="5303520" cy="914400"/>
          </a:xfrm>
          <a:prstGeom prst="rect">
            <a:avLst/>
          </a:prstGeom>
          <a:noFill/>
          <a:ln/>
        </p:spPr>
        <p:txBody>
          <a:bodyPr wrap="square" rtlCol="0" anchor="ctr"/>
          <a:lstStyle/>
          <a:p>
            <a:pPr marL="0" indent="0">
              <a:buNone/>
            </a:pPr>
            <a:r>
              <a:rPr lang="en-US" sz="1400" b="1" i="1">
                <a:solidFill>
                  <a:srgbClr val="5A7A8A"/>
                </a:solidFill>
                <a:latin typeface="Calibri" pitchFamily="34" charset="0"/>
                <a:ea typeface="Calibri" pitchFamily="34" charset="-122"/>
                <a:cs typeface="Calibri" pitchFamily="34" charset="-120"/>
              </a:rPr>
              <a:t>Why does this matter in biology?</a:t>
            </a:r>
            <a:endParaRPr lang="en-US" sz="1400" b="1"/>
          </a:p>
          <a:p>
            <a:pPr marL="0" indent="0">
              <a:buNone/>
            </a:pPr>
            <a:r>
              <a:rPr lang="en-US" sz="1300" i="1">
                <a:solidFill>
                  <a:srgbClr val="5A7A8A"/>
                </a:solidFill>
                <a:latin typeface="Calibri" pitchFamily="34" charset="0"/>
                <a:ea typeface="Calibri" pitchFamily="34" charset="-122"/>
                <a:cs typeface="Calibri" pitchFamily="34" charset="-120"/>
              </a:rPr>
              <a:t>ML is transforming genomics, structural biology, drug discovery, and clinical data analysis.</a:t>
            </a:r>
            <a:endParaRPr lang="en-US" sz="13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hape 0"/>
          <p:cNvSpPr/>
          <p:nvPr/>
        </p:nvSpPr>
        <p:spPr>
          <a:xfrm>
            <a:off x="0" y="0"/>
            <a:ext cx="9144000" cy="594360"/>
          </a:xfrm>
          <a:prstGeom prst="rect">
            <a:avLst/>
          </a:prstGeom>
          <a:solidFill>
            <a:srgbClr val="0A7373"/>
          </a:solidFill>
          <a:ln w="12700">
            <a:solidFill>
              <a:srgbClr val="0A7373"/>
            </a:solidFill>
            <a:prstDash val="solid"/>
          </a:ln>
        </p:spPr>
        <p:txBody>
          <a:bodyPr/>
          <a:lstStyle/>
          <a:p>
            <a:endParaRPr lang="en-GB"/>
          </a:p>
        </p:txBody>
      </p:sp>
      <p:sp>
        <p:nvSpPr>
          <p:cNvPr id="3" name="Text 1"/>
          <p:cNvSpPr/>
          <p:nvPr/>
        </p:nvSpPr>
        <p:spPr>
          <a:xfrm>
            <a:off x="320040" y="0"/>
            <a:ext cx="8503920" cy="594360"/>
          </a:xfrm>
          <a:prstGeom prst="rect">
            <a:avLst/>
          </a:prstGeom>
          <a:noFill/>
          <a:ln/>
        </p:spPr>
        <p:txBody>
          <a:bodyPr wrap="square" lIns="0" tIns="0" rIns="0" bIns="0" rtlCol="0" anchor="ctr"/>
          <a:lstStyle/>
          <a:p>
            <a:pPr marL="0" indent="0">
              <a:buNone/>
            </a:pPr>
            <a:r>
              <a:rPr lang="en-US" sz="2100" b="1" dirty="0">
                <a:solidFill>
                  <a:srgbClr val="FFFFFF"/>
                </a:solidFill>
                <a:latin typeface="Calibri" pitchFamily="34" charset="0"/>
                <a:ea typeface="Calibri" pitchFamily="34" charset="-122"/>
                <a:cs typeface="Calibri" pitchFamily="34" charset="-120"/>
              </a:rPr>
              <a:t>What You Will See — Intermediate Output</a:t>
            </a:r>
            <a:endParaRPr lang="en-US" sz="2100" dirty="0"/>
          </a:p>
        </p:txBody>
      </p:sp>
      <p:sp>
        <p:nvSpPr>
          <p:cNvPr id="4" name="Text 2"/>
          <p:cNvSpPr/>
          <p:nvPr/>
        </p:nvSpPr>
        <p:spPr>
          <a:xfrm>
            <a:off x="320040" y="749808"/>
            <a:ext cx="8503920" cy="347472"/>
          </a:xfrm>
          <a:prstGeom prst="rect">
            <a:avLst/>
          </a:prstGeom>
          <a:noFill/>
          <a:ln/>
        </p:spPr>
        <p:txBody>
          <a:bodyPr wrap="square" rtlCol="0" anchor="ctr"/>
          <a:lstStyle/>
          <a:p>
            <a:pPr marL="0" indent="0">
              <a:buNone/>
            </a:pPr>
            <a:r>
              <a:rPr lang="en-US" sz="1400" dirty="0">
                <a:solidFill>
                  <a:srgbClr val="1A2E3A"/>
                </a:solidFill>
                <a:latin typeface="Calibri" pitchFamily="34" charset="0"/>
                <a:ea typeface="Calibri" pitchFamily="34" charset="-122"/>
                <a:cs typeface="Calibri" pitchFamily="34" charset="-120"/>
              </a:rPr>
              <a:t>The notebook prints a table at steps 1, 100, 500, 1000, 2000 — watch convergence:</a:t>
            </a:r>
            <a:endParaRPr lang="en-US" sz="1400" dirty="0"/>
          </a:p>
        </p:txBody>
      </p:sp>
      <p:sp>
        <p:nvSpPr>
          <p:cNvPr id="5" name="Shape 3"/>
          <p:cNvSpPr/>
          <p:nvPr/>
        </p:nvSpPr>
        <p:spPr>
          <a:xfrm>
            <a:off x="708660" y="1374457"/>
            <a:ext cx="7726680" cy="2840927"/>
          </a:xfrm>
          <a:prstGeom prst="rect">
            <a:avLst/>
          </a:prstGeom>
          <a:solidFill>
            <a:srgbClr val="F0F4F0"/>
          </a:solidFill>
          <a:ln w="19050">
            <a:solidFill>
              <a:srgbClr val="2EC4B6"/>
            </a:solidFill>
            <a:prstDash val="solid"/>
          </a:ln>
        </p:spPr>
        <p:txBody>
          <a:bodyPr/>
          <a:lstStyle/>
          <a:p>
            <a:endParaRPr lang="en-GB"/>
          </a:p>
        </p:txBody>
      </p:sp>
      <p:sp>
        <p:nvSpPr>
          <p:cNvPr id="6" name="Text 4"/>
          <p:cNvSpPr/>
          <p:nvPr/>
        </p:nvSpPr>
        <p:spPr>
          <a:xfrm>
            <a:off x="772668" y="1488757"/>
            <a:ext cx="7726680" cy="2594610"/>
          </a:xfrm>
          <a:prstGeom prst="rect">
            <a:avLst/>
          </a:prstGeom>
          <a:noFill/>
          <a:ln/>
        </p:spPr>
        <p:txBody>
          <a:bodyPr wrap="square" rtlCol="0" anchor="t"/>
          <a:lstStyle/>
          <a:p>
            <a:r>
              <a:rPr lang="en-US" sz="1600" dirty="0">
                <a:solidFill>
                  <a:srgbClr val="0D3349"/>
                </a:solidFill>
                <a:latin typeface="Courier New" pitchFamily="34" charset="0"/>
                <a:ea typeface="Courier New" pitchFamily="34" charset="-122"/>
                <a:cs typeface="Courier New" pitchFamily="34" charset="-120"/>
              </a:rPr>
              <a:t>Step          Loss         a         b         c         d</a:t>
            </a:r>
          </a:p>
          <a:p>
            <a:r>
              <a:rPr lang="en-US" sz="1600" dirty="0">
                <a:solidFill>
                  <a:srgbClr val="0D3349"/>
                </a:solidFill>
                <a:latin typeface="Courier New" pitchFamily="34" charset="0"/>
                <a:ea typeface="Courier New" pitchFamily="34" charset="-122"/>
                <a:cs typeface="Courier New" pitchFamily="34" charset="-120"/>
              </a:rPr>
              <a:t>----------------------------------------------------------</a:t>
            </a:r>
          </a:p>
          <a:p>
            <a:r>
              <a:rPr lang="en-US" sz="1600" dirty="0">
                <a:solidFill>
                  <a:srgbClr val="0D3349"/>
                </a:solidFill>
                <a:latin typeface="Courier New" pitchFamily="34" charset="0"/>
                <a:ea typeface="Courier New" pitchFamily="34" charset="-122"/>
                <a:cs typeface="Courier New" pitchFamily="34" charset="-120"/>
              </a:rPr>
              <a:t>     1      975424.4    2.2170   -1.1559    0.3438   -1.6618</a:t>
            </a:r>
          </a:p>
          <a:p>
            <a:r>
              <a:rPr lang="en-US" sz="1600" dirty="0">
                <a:solidFill>
                  <a:srgbClr val="0D3349"/>
                </a:solidFill>
                <a:latin typeface="Courier New" pitchFamily="34" charset="0"/>
                <a:ea typeface="Courier New" pitchFamily="34" charset="-122"/>
                <a:cs typeface="Courier New" pitchFamily="34" charset="-120"/>
              </a:rPr>
              <a:t>   100        4934.8    1.7657   -0.5725   -0.3044    0.1100</a:t>
            </a:r>
          </a:p>
          <a:p>
            <a:r>
              <a:rPr lang="en-US" sz="1600" dirty="0">
                <a:solidFill>
                  <a:srgbClr val="0D3349"/>
                </a:solidFill>
                <a:latin typeface="Courier New" pitchFamily="34" charset="0"/>
                <a:ea typeface="Courier New" pitchFamily="34" charset="-122"/>
                <a:cs typeface="Courier New" pitchFamily="34" charset="-120"/>
              </a:rPr>
              <a:t>   500        1115.9    0.8842    0.2318   -0.1525   -0.0044</a:t>
            </a:r>
          </a:p>
          <a:p>
            <a:r>
              <a:rPr lang="en-US" sz="1600" dirty="0">
                <a:solidFill>
                  <a:srgbClr val="0D3349"/>
                </a:solidFill>
                <a:latin typeface="Courier New" pitchFamily="34" charset="0"/>
                <a:ea typeface="Courier New" pitchFamily="34" charset="-122"/>
                <a:cs typeface="Courier New" pitchFamily="34" charset="-120"/>
              </a:rPr>
              <a:t>  1000         184.3    0.3725    0.6345   -0.0643   -0.0617</a:t>
            </a:r>
          </a:p>
          <a:p>
            <a:r>
              <a:rPr lang="en-US" sz="1600" dirty="0">
                <a:solidFill>
                  <a:srgbClr val="0D3349"/>
                </a:solidFill>
                <a:latin typeface="Courier New" pitchFamily="34" charset="0"/>
                <a:ea typeface="Courier New" pitchFamily="34" charset="-122"/>
                <a:cs typeface="Courier New" pitchFamily="34" charset="-120"/>
              </a:rPr>
              <a:t>  2000          13.5    0.0661    0.8286   -0.0114   -0.0893</a:t>
            </a:r>
          </a:p>
          <a:p>
            <a:endParaRPr lang="en-US" sz="1600" dirty="0">
              <a:solidFill>
                <a:srgbClr val="0D3349"/>
              </a:solidFill>
              <a:latin typeface="Courier New" pitchFamily="34" charset="0"/>
              <a:ea typeface="Courier New" pitchFamily="34" charset="-122"/>
              <a:cs typeface="Courier New" pitchFamily="34" charset="-120"/>
            </a:endParaRPr>
          </a:p>
          <a:p>
            <a:r>
              <a:rPr lang="en-US" sz="1600" dirty="0">
                <a:solidFill>
                  <a:srgbClr val="0D3349"/>
                </a:solidFill>
                <a:latin typeface="Courier New" pitchFamily="34" charset="0"/>
                <a:ea typeface="Courier New" pitchFamily="34" charset="-122"/>
                <a:cs typeface="Courier New" pitchFamily="34" charset="-120"/>
              </a:rPr>
              <a:t>Final: y = 0.0660 + 0.8287x + -0.0114x² + -0.0893x³</a:t>
            </a:r>
          </a:p>
          <a:p>
            <a:r>
              <a:rPr lang="en-US" sz="1600" dirty="0">
                <a:solidFill>
                  <a:srgbClr val="0D3349"/>
                </a:solidFill>
                <a:latin typeface="Courier New" pitchFamily="34" charset="0"/>
                <a:ea typeface="Courier New" pitchFamily="34" charset="-122"/>
                <a:cs typeface="Courier New" pitchFamily="34" charset="-120"/>
              </a:rPr>
              <a:t>True:  sin(x) ≈ 0 + 1·x + 0·x² − 0.1667·x³</a:t>
            </a:r>
            <a:endParaRPr lang="en-US" sz="1600" dirty="0"/>
          </a:p>
        </p:txBody>
      </p:sp>
      <p:sp>
        <p:nvSpPr>
          <p:cNvPr id="19" name="Text 5">
            <a:extLst>
              <a:ext uri="{FF2B5EF4-FFF2-40B4-BE49-F238E27FC236}">
                <a16:creationId xmlns:a16="http://schemas.microsoft.com/office/drawing/2014/main" id="{417604BE-1050-C09B-106D-732A5951AEF6}"/>
              </a:ext>
            </a:extLst>
          </p:cNvPr>
          <p:cNvSpPr/>
          <p:nvPr/>
        </p:nvSpPr>
        <p:spPr>
          <a:xfrm>
            <a:off x="320040" y="4494276"/>
            <a:ext cx="6803136" cy="329184"/>
          </a:xfrm>
          <a:prstGeom prst="rect">
            <a:avLst/>
          </a:prstGeom>
          <a:noFill/>
          <a:ln/>
        </p:spPr>
        <p:txBody>
          <a:bodyPr wrap="square" rtlCol="0" anchor="ctr"/>
          <a:lstStyle/>
          <a:p>
            <a:pPr marL="0" indent="0">
              <a:buNone/>
            </a:pPr>
            <a:r>
              <a:rPr lang="en-US" sz="1200" b="1" i="1" dirty="0">
                <a:solidFill>
                  <a:srgbClr val="E05C35"/>
                </a:solidFill>
                <a:latin typeface="Calibri" pitchFamily="34" charset="0"/>
                <a:ea typeface="Calibri" pitchFamily="34" charset="-122"/>
                <a:cs typeface="Calibri" pitchFamily="34" charset="-120"/>
              </a:rPr>
              <a:t>See how the sequence converges to the true (Taylor approximation) of the sine function!</a:t>
            </a:r>
            <a:endParaRPr lang="en-US" sz="12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C9BFF-A5D0-8333-E8EB-9CD1261C96F1}"/>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BBEEC6ED-4578-EEF7-08D6-52FE22CA6CF0}"/>
              </a:ext>
            </a:extLst>
          </p:cNvPr>
          <p:cNvSpPr/>
          <p:nvPr/>
        </p:nvSpPr>
        <p:spPr>
          <a:xfrm>
            <a:off x="0" y="0"/>
            <a:ext cx="9144000" cy="594360"/>
          </a:xfrm>
          <a:prstGeom prst="rect">
            <a:avLst/>
          </a:prstGeom>
          <a:solidFill>
            <a:srgbClr val="0A7373"/>
          </a:solidFill>
          <a:ln w="12700">
            <a:solidFill>
              <a:srgbClr val="0A7373"/>
            </a:solidFill>
            <a:prstDash val="solid"/>
          </a:ln>
        </p:spPr>
        <p:txBody>
          <a:bodyPr/>
          <a:lstStyle/>
          <a:p>
            <a:endParaRPr lang="en-GB"/>
          </a:p>
        </p:txBody>
      </p:sp>
      <p:sp>
        <p:nvSpPr>
          <p:cNvPr id="3" name="Text 1">
            <a:extLst>
              <a:ext uri="{FF2B5EF4-FFF2-40B4-BE49-F238E27FC236}">
                <a16:creationId xmlns:a16="http://schemas.microsoft.com/office/drawing/2014/main" id="{7A62B7A1-5D43-E29E-3DD0-D8BF4CA83734}"/>
              </a:ext>
            </a:extLst>
          </p:cNvPr>
          <p:cNvSpPr/>
          <p:nvPr/>
        </p:nvSpPr>
        <p:spPr>
          <a:xfrm>
            <a:off x="320040" y="0"/>
            <a:ext cx="8503920" cy="594360"/>
          </a:xfrm>
          <a:prstGeom prst="rect">
            <a:avLst/>
          </a:prstGeom>
          <a:noFill/>
          <a:ln/>
        </p:spPr>
        <p:txBody>
          <a:bodyPr wrap="square" lIns="0" tIns="0" rIns="0" bIns="0" rtlCol="0" anchor="ctr"/>
          <a:lstStyle/>
          <a:p>
            <a:pPr marL="0" indent="0">
              <a:buNone/>
            </a:pPr>
            <a:r>
              <a:rPr lang="en-US" sz="2100" b="1" dirty="0">
                <a:solidFill>
                  <a:srgbClr val="FFFFFF"/>
                </a:solidFill>
                <a:latin typeface="Calibri" pitchFamily="34" charset="0"/>
                <a:ea typeface="Calibri" pitchFamily="34" charset="-122"/>
                <a:cs typeface="Calibri" pitchFamily="34" charset="-120"/>
              </a:rPr>
              <a:t>What You Will See — Intermediate Output</a:t>
            </a:r>
            <a:endParaRPr lang="en-US" sz="2100" dirty="0"/>
          </a:p>
        </p:txBody>
      </p:sp>
      <p:sp>
        <p:nvSpPr>
          <p:cNvPr id="7" name="Text 5">
            <a:extLst>
              <a:ext uri="{FF2B5EF4-FFF2-40B4-BE49-F238E27FC236}">
                <a16:creationId xmlns:a16="http://schemas.microsoft.com/office/drawing/2014/main" id="{A02152CB-3077-6D41-E198-E5FCA3AAF126}"/>
              </a:ext>
            </a:extLst>
          </p:cNvPr>
          <p:cNvSpPr/>
          <p:nvPr/>
        </p:nvSpPr>
        <p:spPr>
          <a:xfrm>
            <a:off x="320039" y="699516"/>
            <a:ext cx="8503920" cy="347472"/>
          </a:xfrm>
          <a:prstGeom prst="rect">
            <a:avLst/>
          </a:prstGeom>
          <a:noFill/>
          <a:ln/>
        </p:spPr>
        <p:txBody>
          <a:bodyPr wrap="square" rtlCol="0" anchor="ctr"/>
          <a:lstStyle/>
          <a:p>
            <a:pPr marL="0" indent="0">
              <a:buNone/>
            </a:pPr>
            <a:r>
              <a:rPr lang="en-US" sz="1300" dirty="0">
                <a:solidFill>
                  <a:srgbClr val="1A2E3A"/>
                </a:solidFill>
                <a:latin typeface="Calibri" pitchFamily="34" charset="0"/>
                <a:ea typeface="Calibri" pitchFamily="34" charset="-122"/>
                <a:cs typeface="Calibri" pitchFamily="34" charset="-120"/>
              </a:rPr>
              <a:t>And a 5-panel plot shows the polynomial at each step — random chaos → smooth sine wave:</a:t>
            </a:r>
            <a:endParaRPr lang="en-US" sz="1300" dirty="0"/>
          </a:p>
        </p:txBody>
      </p:sp>
      <p:pic>
        <p:nvPicPr>
          <p:cNvPr id="18" name="Picture 17">
            <a:extLst>
              <a:ext uri="{FF2B5EF4-FFF2-40B4-BE49-F238E27FC236}">
                <a16:creationId xmlns:a16="http://schemas.microsoft.com/office/drawing/2014/main" id="{895F6FAA-F105-A5EF-7591-6CD79B100197}"/>
              </a:ext>
            </a:extLst>
          </p:cNvPr>
          <p:cNvPicPr>
            <a:picLocks noChangeAspect="1"/>
          </p:cNvPicPr>
          <p:nvPr/>
        </p:nvPicPr>
        <p:blipFill>
          <a:blip r:embed="rId3"/>
          <a:stretch>
            <a:fillRect/>
          </a:stretch>
        </p:blipFill>
        <p:spPr>
          <a:xfrm>
            <a:off x="768096" y="2525645"/>
            <a:ext cx="7772400" cy="2663575"/>
          </a:xfrm>
          <a:prstGeom prst="rect">
            <a:avLst/>
          </a:prstGeom>
        </p:spPr>
      </p:pic>
      <p:pic>
        <p:nvPicPr>
          <p:cNvPr id="19" name="Picture 18">
            <a:extLst>
              <a:ext uri="{FF2B5EF4-FFF2-40B4-BE49-F238E27FC236}">
                <a16:creationId xmlns:a16="http://schemas.microsoft.com/office/drawing/2014/main" id="{6BAD96A1-9663-6541-1500-037F9034A397}"/>
              </a:ext>
            </a:extLst>
          </p:cNvPr>
          <p:cNvPicPr>
            <a:picLocks noChangeAspect="1"/>
          </p:cNvPicPr>
          <p:nvPr/>
        </p:nvPicPr>
        <p:blipFill>
          <a:blip r:embed="rId4"/>
          <a:srcRect t="12304"/>
          <a:stretch>
            <a:fillRect/>
          </a:stretch>
        </p:blipFill>
        <p:spPr>
          <a:xfrm>
            <a:off x="393082" y="1152144"/>
            <a:ext cx="8357835" cy="1621819"/>
          </a:xfrm>
          <a:prstGeom prst="rect">
            <a:avLst/>
          </a:prstGeom>
        </p:spPr>
      </p:pic>
    </p:spTree>
    <p:extLst>
      <p:ext uri="{BB962C8B-B14F-4D97-AF65-F5344CB8AC3E}">
        <p14:creationId xmlns:p14="http://schemas.microsoft.com/office/powerpoint/2010/main" val="6467784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hape 0"/>
          <p:cNvSpPr/>
          <p:nvPr/>
        </p:nvSpPr>
        <p:spPr>
          <a:xfrm>
            <a:off x="0" y="0"/>
            <a:ext cx="9144000" cy="594360"/>
          </a:xfrm>
          <a:prstGeom prst="rect">
            <a:avLst/>
          </a:prstGeom>
          <a:solidFill>
            <a:srgbClr val="E05C35"/>
          </a:solidFill>
          <a:ln w="12700">
            <a:solidFill>
              <a:srgbClr val="E05C35"/>
            </a:solidFill>
            <a:prstDash val="solid"/>
          </a:ln>
        </p:spPr>
        <p:txBody>
          <a:bodyPr/>
          <a:lstStyle/>
          <a:p>
            <a:endParaRPr lang="en-GB"/>
          </a:p>
        </p:txBody>
      </p:sp>
      <p:sp>
        <p:nvSpPr>
          <p:cNvPr id="3" name="Text 1"/>
          <p:cNvSpPr/>
          <p:nvPr/>
        </p:nvSpPr>
        <p:spPr>
          <a:xfrm>
            <a:off x="320040" y="0"/>
            <a:ext cx="8503920" cy="594360"/>
          </a:xfrm>
          <a:prstGeom prst="rect">
            <a:avLst/>
          </a:prstGeom>
          <a:noFill/>
          <a:ln/>
        </p:spPr>
        <p:txBody>
          <a:bodyPr wrap="square" lIns="0" tIns="0" rIns="0" bIns="0" rtlCol="0" anchor="ctr"/>
          <a:lstStyle/>
          <a:p>
            <a:pPr marL="0" indent="0">
              <a:buNone/>
            </a:pPr>
            <a:r>
              <a:rPr lang="en-US" sz="1900" b="1" dirty="0">
                <a:solidFill>
                  <a:srgbClr val="FFFFFF"/>
                </a:solidFill>
                <a:latin typeface="Calibri" pitchFamily="34" charset="0"/>
                <a:ea typeface="Calibri" pitchFamily="34" charset="-122"/>
                <a:cs typeface="Calibri" pitchFamily="34" charset="-120"/>
              </a:rPr>
              <a:t> Exercise A (optional) — Hand-Written Backprop</a:t>
            </a:r>
            <a:endParaRPr lang="en-US" sz="1900" dirty="0"/>
          </a:p>
        </p:txBody>
      </p:sp>
      <p:sp>
        <p:nvSpPr>
          <p:cNvPr id="4" name="Text 2"/>
          <p:cNvSpPr/>
          <p:nvPr/>
        </p:nvSpPr>
        <p:spPr>
          <a:xfrm>
            <a:off x="320040" y="685800"/>
            <a:ext cx="8503920" cy="347472"/>
          </a:xfrm>
          <a:prstGeom prst="rect">
            <a:avLst/>
          </a:prstGeom>
          <a:noFill/>
          <a:ln/>
        </p:spPr>
        <p:txBody>
          <a:bodyPr wrap="square" rtlCol="0" anchor="ctr"/>
          <a:lstStyle/>
          <a:p>
            <a:pPr marL="0" indent="0">
              <a:buNone/>
            </a:pPr>
            <a:r>
              <a:rPr lang="en-US" sz="1300" i="1" dirty="0">
                <a:solidFill>
                  <a:srgbClr val="5A7A8A"/>
                </a:solidFill>
                <a:latin typeface="Calibri" pitchFamily="34" charset="0"/>
                <a:ea typeface="Calibri" pitchFamily="34" charset="-122"/>
                <a:cs typeface="Calibri" pitchFamily="34" charset="-120"/>
              </a:rPr>
              <a:t>Run Section A — see gradient descent converge step by step</a:t>
            </a:r>
            <a:endParaRPr lang="en-US" sz="1300" dirty="0"/>
          </a:p>
        </p:txBody>
      </p:sp>
      <p:sp>
        <p:nvSpPr>
          <p:cNvPr id="5" name="Shape 3"/>
          <p:cNvSpPr/>
          <p:nvPr/>
        </p:nvSpPr>
        <p:spPr>
          <a:xfrm>
            <a:off x="457200" y="1261872"/>
            <a:ext cx="384048" cy="384048"/>
          </a:xfrm>
          <a:prstGeom prst="ellipse">
            <a:avLst/>
          </a:prstGeom>
          <a:solidFill>
            <a:srgbClr val="0A7373"/>
          </a:solidFill>
          <a:ln w="12700">
            <a:solidFill>
              <a:srgbClr val="0A7373"/>
            </a:solidFill>
            <a:prstDash val="solid"/>
          </a:ln>
        </p:spPr>
        <p:txBody>
          <a:bodyPr/>
          <a:lstStyle/>
          <a:p>
            <a:endParaRPr lang="en-GB"/>
          </a:p>
        </p:txBody>
      </p:sp>
      <p:sp>
        <p:nvSpPr>
          <p:cNvPr id="6" name="Text 4"/>
          <p:cNvSpPr/>
          <p:nvPr/>
        </p:nvSpPr>
        <p:spPr>
          <a:xfrm>
            <a:off x="457200" y="1261872"/>
            <a:ext cx="384048" cy="384048"/>
          </a:xfrm>
          <a:prstGeom prst="rect">
            <a:avLst/>
          </a:prstGeom>
          <a:noFill/>
          <a:ln/>
        </p:spPr>
        <p:txBody>
          <a:bodyPr wrap="square" rtlCol="0" anchor="ctr"/>
          <a:lstStyle/>
          <a:p>
            <a:pPr marL="0" indent="0" algn="ctr">
              <a:buNone/>
            </a:pPr>
            <a:r>
              <a:rPr lang="en-US" sz="1100" b="1" dirty="0">
                <a:solidFill>
                  <a:srgbClr val="FFFFFF"/>
                </a:solidFill>
                <a:latin typeface="Calibri" pitchFamily="34" charset="0"/>
                <a:ea typeface="Calibri" pitchFamily="34" charset="-122"/>
                <a:cs typeface="Calibri" pitchFamily="34" charset="-120"/>
              </a:rPr>
              <a:t>1</a:t>
            </a:r>
            <a:endParaRPr lang="en-US" sz="1100" dirty="0"/>
          </a:p>
        </p:txBody>
      </p:sp>
      <p:sp>
        <p:nvSpPr>
          <p:cNvPr id="7" name="Text 5"/>
          <p:cNvSpPr/>
          <p:nvPr/>
        </p:nvSpPr>
        <p:spPr>
          <a:xfrm>
            <a:off x="868680" y="1124712"/>
            <a:ext cx="7955280" cy="621792"/>
          </a:xfrm>
          <a:prstGeom prst="rect">
            <a:avLst/>
          </a:prstGeom>
          <a:noFill/>
          <a:ln/>
        </p:spPr>
        <p:txBody>
          <a:bodyPr wrap="square" rtlCol="0" anchor="ctr"/>
          <a:lstStyle/>
          <a:p>
            <a:pPr marL="0" indent="0">
              <a:buNone/>
            </a:pPr>
            <a:r>
              <a:rPr lang="en-US" sz="1350" dirty="0">
                <a:solidFill>
                  <a:srgbClr val="1A2E3A"/>
                </a:solidFill>
                <a:latin typeface="Calibri" pitchFamily="34" charset="0"/>
                <a:ea typeface="Calibri" pitchFamily="34" charset="-122"/>
                <a:cs typeface="Calibri" pitchFamily="34" charset="-120"/>
              </a:rPr>
              <a:t>Run the Section A cells in order (Shift+Enter each cell)</a:t>
            </a:r>
            <a:endParaRPr lang="en-US" sz="1350" dirty="0"/>
          </a:p>
        </p:txBody>
      </p:sp>
      <p:sp>
        <p:nvSpPr>
          <p:cNvPr id="8" name="Shape 6"/>
          <p:cNvSpPr/>
          <p:nvPr/>
        </p:nvSpPr>
        <p:spPr>
          <a:xfrm>
            <a:off x="457200" y="2011680"/>
            <a:ext cx="384048" cy="384048"/>
          </a:xfrm>
          <a:prstGeom prst="ellipse">
            <a:avLst/>
          </a:prstGeom>
          <a:solidFill>
            <a:srgbClr val="0A7373"/>
          </a:solidFill>
          <a:ln w="12700">
            <a:solidFill>
              <a:srgbClr val="0A7373"/>
            </a:solidFill>
            <a:prstDash val="solid"/>
          </a:ln>
        </p:spPr>
        <p:txBody>
          <a:bodyPr/>
          <a:lstStyle/>
          <a:p>
            <a:endParaRPr lang="en-GB"/>
          </a:p>
        </p:txBody>
      </p:sp>
      <p:sp>
        <p:nvSpPr>
          <p:cNvPr id="9" name="Text 7"/>
          <p:cNvSpPr/>
          <p:nvPr/>
        </p:nvSpPr>
        <p:spPr>
          <a:xfrm>
            <a:off x="457200" y="2011680"/>
            <a:ext cx="384048" cy="384048"/>
          </a:xfrm>
          <a:prstGeom prst="rect">
            <a:avLst/>
          </a:prstGeom>
          <a:noFill/>
          <a:ln/>
        </p:spPr>
        <p:txBody>
          <a:bodyPr wrap="square" rtlCol="0" anchor="ctr"/>
          <a:lstStyle/>
          <a:p>
            <a:pPr marL="0" indent="0" algn="ctr">
              <a:buNone/>
            </a:pPr>
            <a:r>
              <a:rPr lang="en-US" sz="1100" b="1" dirty="0">
                <a:solidFill>
                  <a:srgbClr val="FFFFFF"/>
                </a:solidFill>
                <a:latin typeface="Calibri" pitchFamily="34" charset="0"/>
                <a:ea typeface="Calibri" pitchFamily="34" charset="-122"/>
                <a:cs typeface="Calibri" pitchFamily="34" charset="-120"/>
              </a:rPr>
              <a:t>2</a:t>
            </a:r>
            <a:endParaRPr lang="en-US" sz="1100" dirty="0"/>
          </a:p>
        </p:txBody>
      </p:sp>
      <p:sp>
        <p:nvSpPr>
          <p:cNvPr id="10" name="Text 8"/>
          <p:cNvSpPr/>
          <p:nvPr/>
        </p:nvSpPr>
        <p:spPr>
          <a:xfrm>
            <a:off x="868680" y="1874520"/>
            <a:ext cx="7955280" cy="621792"/>
          </a:xfrm>
          <a:prstGeom prst="rect">
            <a:avLst/>
          </a:prstGeom>
          <a:noFill/>
          <a:ln/>
        </p:spPr>
        <p:txBody>
          <a:bodyPr wrap="square" rtlCol="0" anchor="ctr"/>
          <a:lstStyle/>
          <a:p>
            <a:pPr marL="0" indent="0">
              <a:buNone/>
            </a:pPr>
            <a:r>
              <a:rPr lang="en-US" sz="1350" dirty="0">
                <a:solidFill>
                  <a:srgbClr val="1A2E3A"/>
                </a:solidFill>
                <a:latin typeface="Calibri" pitchFamily="34" charset="0"/>
                <a:ea typeface="Calibri" pitchFamily="34" charset="-122"/>
                <a:cs typeface="Calibri" pitchFamily="34" charset="-120"/>
              </a:rPr>
              <a:t>Read the printed table — watch the loss drop from ~1,000,000 to ~13 over 2000 steps</a:t>
            </a:r>
            <a:endParaRPr lang="en-US" sz="1350" dirty="0"/>
          </a:p>
        </p:txBody>
      </p:sp>
      <p:sp>
        <p:nvSpPr>
          <p:cNvPr id="11" name="Shape 9"/>
          <p:cNvSpPr/>
          <p:nvPr/>
        </p:nvSpPr>
        <p:spPr>
          <a:xfrm>
            <a:off x="457200" y="2761488"/>
            <a:ext cx="384048" cy="384048"/>
          </a:xfrm>
          <a:prstGeom prst="ellipse">
            <a:avLst/>
          </a:prstGeom>
          <a:solidFill>
            <a:srgbClr val="0A7373"/>
          </a:solidFill>
          <a:ln w="12700">
            <a:solidFill>
              <a:srgbClr val="0A7373"/>
            </a:solidFill>
            <a:prstDash val="solid"/>
          </a:ln>
        </p:spPr>
        <p:txBody>
          <a:bodyPr/>
          <a:lstStyle/>
          <a:p>
            <a:endParaRPr lang="en-GB"/>
          </a:p>
        </p:txBody>
      </p:sp>
      <p:sp>
        <p:nvSpPr>
          <p:cNvPr id="12" name="Text 10"/>
          <p:cNvSpPr/>
          <p:nvPr/>
        </p:nvSpPr>
        <p:spPr>
          <a:xfrm>
            <a:off x="457200" y="2761488"/>
            <a:ext cx="384048" cy="384048"/>
          </a:xfrm>
          <a:prstGeom prst="rect">
            <a:avLst/>
          </a:prstGeom>
          <a:noFill/>
          <a:ln/>
        </p:spPr>
        <p:txBody>
          <a:bodyPr wrap="square" rtlCol="0" anchor="ctr"/>
          <a:lstStyle/>
          <a:p>
            <a:pPr marL="0" indent="0" algn="ctr">
              <a:buNone/>
            </a:pPr>
            <a:r>
              <a:rPr lang="en-US" sz="1100" b="1" dirty="0">
                <a:solidFill>
                  <a:srgbClr val="FFFFFF"/>
                </a:solidFill>
                <a:latin typeface="Calibri" pitchFamily="34" charset="0"/>
                <a:ea typeface="Calibri" pitchFamily="34" charset="-122"/>
                <a:cs typeface="Calibri" pitchFamily="34" charset="-120"/>
              </a:rPr>
              <a:t>3</a:t>
            </a:r>
            <a:endParaRPr lang="en-US" sz="1100" dirty="0"/>
          </a:p>
        </p:txBody>
      </p:sp>
      <p:sp>
        <p:nvSpPr>
          <p:cNvPr id="13" name="Text 11"/>
          <p:cNvSpPr/>
          <p:nvPr/>
        </p:nvSpPr>
        <p:spPr>
          <a:xfrm>
            <a:off x="868680" y="2624328"/>
            <a:ext cx="7955280" cy="621792"/>
          </a:xfrm>
          <a:prstGeom prst="rect">
            <a:avLst/>
          </a:prstGeom>
          <a:noFill/>
          <a:ln/>
        </p:spPr>
        <p:txBody>
          <a:bodyPr wrap="square" rtlCol="0" anchor="ctr"/>
          <a:lstStyle/>
          <a:p>
            <a:pPr marL="0" indent="0">
              <a:buNone/>
            </a:pPr>
            <a:r>
              <a:rPr lang="en-US" sz="1350" dirty="0">
                <a:solidFill>
                  <a:srgbClr val="1A2E3A"/>
                </a:solidFill>
                <a:latin typeface="Calibri" pitchFamily="34" charset="0"/>
                <a:ea typeface="Calibri" pitchFamily="34" charset="-122"/>
                <a:cs typeface="Calibri" pitchFamily="34" charset="-120"/>
              </a:rPr>
              <a:t>Look at the 5-panel snapshot plot — compare Step 1 (random) to Step 2000 (converged)</a:t>
            </a:r>
            <a:endParaRPr lang="en-US" sz="1350" dirty="0"/>
          </a:p>
        </p:txBody>
      </p:sp>
      <p:sp>
        <p:nvSpPr>
          <p:cNvPr id="14" name="Shape 12"/>
          <p:cNvSpPr/>
          <p:nvPr/>
        </p:nvSpPr>
        <p:spPr>
          <a:xfrm>
            <a:off x="457200" y="3511296"/>
            <a:ext cx="384048" cy="384048"/>
          </a:xfrm>
          <a:prstGeom prst="ellipse">
            <a:avLst/>
          </a:prstGeom>
          <a:solidFill>
            <a:srgbClr val="0A7373"/>
          </a:solidFill>
          <a:ln w="12700">
            <a:solidFill>
              <a:srgbClr val="0A7373"/>
            </a:solidFill>
            <a:prstDash val="solid"/>
          </a:ln>
        </p:spPr>
        <p:txBody>
          <a:bodyPr/>
          <a:lstStyle/>
          <a:p>
            <a:endParaRPr lang="en-GB"/>
          </a:p>
        </p:txBody>
      </p:sp>
      <p:sp>
        <p:nvSpPr>
          <p:cNvPr id="15" name="Text 13"/>
          <p:cNvSpPr/>
          <p:nvPr/>
        </p:nvSpPr>
        <p:spPr>
          <a:xfrm>
            <a:off x="457200" y="3511296"/>
            <a:ext cx="384048" cy="384048"/>
          </a:xfrm>
          <a:prstGeom prst="rect">
            <a:avLst/>
          </a:prstGeom>
          <a:noFill/>
          <a:ln/>
        </p:spPr>
        <p:txBody>
          <a:bodyPr wrap="square" rtlCol="0" anchor="ctr"/>
          <a:lstStyle/>
          <a:p>
            <a:pPr marL="0" indent="0" algn="ctr">
              <a:buNone/>
            </a:pPr>
            <a:r>
              <a:rPr lang="en-US" sz="1100" b="1" dirty="0">
                <a:solidFill>
                  <a:srgbClr val="FFFFFF"/>
                </a:solidFill>
                <a:latin typeface="Calibri" pitchFamily="34" charset="0"/>
                <a:ea typeface="Calibri" pitchFamily="34" charset="-122"/>
                <a:cs typeface="Calibri" pitchFamily="34" charset="-120"/>
              </a:rPr>
              <a:t>4</a:t>
            </a:r>
            <a:endParaRPr lang="en-US" sz="1100" dirty="0"/>
          </a:p>
        </p:txBody>
      </p:sp>
      <p:sp>
        <p:nvSpPr>
          <p:cNvPr id="16" name="Text 14"/>
          <p:cNvSpPr/>
          <p:nvPr/>
        </p:nvSpPr>
        <p:spPr>
          <a:xfrm>
            <a:off x="868680" y="3374136"/>
            <a:ext cx="7955280" cy="621792"/>
          </a:xfrm>
          <a:prstGeom prst="rect">
            <a:avLst/>
          </a:prstGeom>
          <a:noFill/>
          <a:ln/>
        </p:spPr>
        <p:txBody>
          <a:bodyPr wrap="square" rtlCol="0" anchor="ctr"/>
          <a:lstStyle/>
          <a:p>
            <a:pPr marL="0" indent="0">
              <a:buNone/>
            </a:pPr>
            <a:r>
              <a:rPr lang="en-US" sz="1350" dirty="0">
                <a:solidFill>
                  <a:srgbClr val="1A2E3A"/>
                </a:solidFill>
                <a:latin typeface="Calibri" pitchFamily="34" charset="0"/>
                <a:ea typeface="Calibri" pitchFamily="34" charset="-122"/>
                <a:cs typeface="Calibri" pitchFamily="34" charset="-120"/>
              </a:rPr>
              <a:t>Notice: the final b ≈ 1.0 and d ≈ −0.167, which match the true Taylor coefficients of sin(x)</a:t>
            </a:r>
            <a:endParaRPr lang="en-US" sz="1350" dirty="0"/>
          </a:p>
        </p:txBody>
      </p:sp>
      <p:sp>
        <p:nvSpPr>
          <p:cNvPr id="17" name="Shape 15"/>
          <p:cNvSpPr/>
          <p:nvPr/>
        </p:nvSpPr>
        <p:spPr>
          <a:xfrm>
            <a:off x="320040" y="4352544"/>
            <a:ext cx="8503920" cy="530352"/>
          </a:xfrm>
          <a:prstGeom prst="rect">
            <a:avLst/>
          </a:prstGeom>
          <a:solidFill>
            <a:srgbClr val="0D3349"/>
          </a:solidFill>
          <a:ln w="12700">
            <a:solidFill>
              <a:srgbClr val="0D3349"/>
            </a:solidFill>
            <a:prstDash val="solid"/>
          </a:ln>
        </p:spPr>
        <p:txBody>
          <a:bodyPr/>
          <a:lstStyle/>
          <a:p>
            <a:endParaRPr lang="en-GB"/>
          </a:p>
        </p:txBody>
      </p:sp>
      <p:sp>
        <p:nvSpPr>
          <p:cNvPr id="18" name="Text 16"/>
          <p:cNvSpPr/>
          <p:nvPr/>
        </p:nvSpPr>
        <p:spPr>
          <a:xfrm>
            <a:off x="457200" y="4370832"/>
            <a:ext cx="8321040" cy="493776"/>
          </a:xfrm>
          <a:prstGeom prst="rect">
            <a:avLst/>
          </a:prstGeom>
          <a:noFill/>
          <a:ln/>
        </p:spPr>
        <p:txBody>
          <a:bodyPr wrap="square" rtlCol="0" anchor="ctr"/>
          <a:lstStyle/>
          <a:p>
            <a:pPr marL="0" indent="0">
              <a:buNone/>
            </a:pPr>
            <a:r>
              <a:rPr lang="en-US" sz="1250" dirty="0">
                <a:solidFill>
                  <a:srgbClr val="2EC4B6"/>
                </a:solidFill>
                <a:latin typeface="Calibri" pitchFamily="34" charset="0"/>
                <a:ea typeface="Calibri" pitchFamily="34" charset="-122"/>
                <a:cs typeface="Calibri" pitchFamily="34" charset="-120"/>
              </a:rPr>
              <a:t> Discussion: Which parameter changed fastest? Look at the table — why does b converge quickly while a stays near zero?</a:t>
            </a:r>
            <a:endParaRPr lang="en-US" sz="125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94360"/>
          </a:xfrm>
          <a:prstGeom prst="rect">
            <a:avLst/>
          </a:prstGeom>
          <a:solidFill>
            <a:srgbClr val="0A7373"/>
          </a:solidFill>
          <a:ln w="12700">
            <a:solidFill>
              <a:srgbClr val="0A7373"/>
            </a:solidFill>
            <a:prstDash val="solid"/>
          </a:ln>
        </p:spPr>
        <p:txBody>
          <a:bodyPr/>
          <a:lstStyle/>
          <a:p>
            <a:endParaRPr lang="en-GB"/>
          </a:p>
        </p:txBody>
      </p:sp>
      <p:sp>
        <p:nvSpPr>
          <p:cNvPr id="3" name="Text 1"/>
          <p:cNvSpPr/>
          <p:nvPr/>
        </p:nvSpPr>
        <p:spPr>
          <a:xfrm>
            <a:off x="320040" y="0"/>
            <a:ext cx="8503920" cy="594360"/>
          </a:xfrm>
          <a:prstGeom prst="rect">
            <a:avLst/>
          </a:prstGeom>
          <a:noFill/>
          <a:ln/>
        </p:spPr>
        <p:txBody>
          <a:bodyPr wrap="square" lIns="0" tIns="0" rIns="0" bIns="0" rtlCol="0" anchor="ctr"/>
          <a:lstStyle/>
          <a:p>
            <a:pPr marL="0" indent="0">
              <a:buNone/>
            </a:pPr>
            <a:r>
              <a:rPr lang="en-US" sz="2100" b="1" dirty="0">
                <a:solidFill>
                  <a:srgbClr val="FFFFFF"/>
                </a:solidFill>
                <a:latin typeface="Calibri" pitchFamily="34" charset="0"/>
                <a:ea typeface="Calibri" pitchFamily="34" charset="-122"/>
                <a:cs typeface="Calibri" pitchFamily="34" charset="-120"/>
              </a:rPr>
              <a:t>From Hand-Written to Automatic Differentiation</a:t>
            </a:r>
            <a:endParaRPr lang="en-US" sz="2100" dirty="0"/>
          </a:p>
        </p:txBody>
      </p:sp>
      <p:sp>
        <p:nvSpPr>
          <p:cNvPr id="4" name="Text 2"/>
          <p:cNvSpPr/>
          <p:nvPr/>
        </p:nvSpPr>
        <p:spPr>
          <a:xfrm>
            <a:off x="320040" y="749808"/>
            <a:ext cx="8503920" cy="347472"/>
          </a:xfrm>
          <a:prstGeom prst="rect">
            <a:avLst/>
          </a:prstGeom>
          <a:noFill/>
          <a:ln/>
        </p:spPr>
        <p:txBody>
          <a:bodyPr wrap="square" rtlCol="0" anchor="ctr"/>
          <a:lstStyle/>
          <a:p>
            <a:pPr marL="0" indent="0">
              <a:buNone/>
            </a:pPr>
            <a:r>
              <a:rPr lang="en-US" sz="1400" dirty="0">
                <a:solidFill>
                  <a:srgbClr val="1A2E3A"/>
                </a:solidFill>
                <a:latin typeface="Calibri" pitchFamily="34" charset="0"/>
                <a:ea typeface="Calibri" pitchFamily="34" charset="-122"/>
                <a:cs typeface="Calibri" pitchFamily="34" charset="-120"/>
              </a:rPr>
              <a:t>Hand-written backprop has a fundamental problem at scale:</a:t>
            </a:r>
            <a:endParaRPr lang="en-US" sz="1400" dirty="0"/>
          </a:p>
        </p:txBody>
      </p:sp>
      <p:sp>
        <p:nvSpPr>
          <p:cNvPr id="5" name="Shape 3"/>
          <p:cNvSpPr/>
          <p:nvPr/>
        </p:nvSpPr>
        <p:spPr>
          <a:xfrm>
            <a:off x="274320" y="1170432"/>
            <a:ext cx="4160520" cy="3108960"/>
          </a:xfrm>
          <a:prstGeom prst="rect">
            <a:avLst/>
          </a:prstGeom>
          <a:solidFill>
            <a:srgbClr val="FFF0EE"/>
          </a:solidFill>
          <a:ln w="19050">
            <a:solidFill>
              <a:srgbClr val="E05C35"/>
            </a:solidFill>
            <a:prstDash val="solid"/>
          </a:ln>
        </p:spPr>
        <p:txBody>
          <a:bodyPr/>
          <a:lstStyle/>
          <a:p>
            <a:endParaRPr lang="en-GB"/>
          </a:p>
        </p:txBody>
      </p:sp>
      <p:sp>
        <p:nvSpPr>
          <p:cNvPr id="6" name="Text 4"/>
          <p:cNvSpPr/>
          <p:nvPr/>
        </p:nvSpPr>
        <p:spPr>
          <a:xfrm>
            <a:off x="274320" y="1170432"/>
            <a:ext cx="4160520" cy="384048"/>
          </a:xfrm>
          <a:prstGeom prst="rect">
            <a:avLst/>
          </a:prstGeom>
          <a:noFill/>
          <a:ln/>
        </p:spPr>
        <p:txBody>
          <a:bodyPr wrap="square" rtlCol="0" anchor="ctr"/>
          <a:lstStyle/>
          <a:p>
            <a:pPr marL="0" indent="0" algn="ctr">
              <a:buNone/>
            </a:pPr>
            <a:r>
              <a:rPr lang="en-US" sz="1300" b="1" dirty="0">
                <a:solidFill>
                  <a:srgbClr val="E05C35"/>
                </a:solidFill>
                <a:latin typeface="Calibri" pitchFamily="34" charset="0"/>
                <a:ea typeface="Calibri" pitchFamily="34" charset="-122"/>
                <a:cs typeface="Calibri" pitchFamily="34" charset="-120"/>
              </a:rPr>
              <a:t>❌  Without autograd</a:t>
            </a:r>
            <a:endParaRPr lang="en-US" sz="1300" dirty="0"/>
          </a:p>
        </p:txBody>
      </p:sp>
      <p:sp>
        <p:nvSpPr>
          <p:cNvPr id="7" name="Text 5"/>
          <p:cNvSpPr/>
          <p:nvPr/>
        </p:nvSpPr>
        <p:spPr>
          <a:xfrm>
            <a:off x="411480" y="1627632"/>
            <a:ext cx="3886200" cy="2468880"/>
          </a:xfrm>
          <a:prstGeom prst="rect">
            <a:avLst/>
          </a:prstGeom>
          <a:noFill/>
          <a:ln/>
        </p:spPr>
        <p:txBody>
          <a:bodyPr wrap="square" rtlCol="0" anchor="ctr"/>
          <a:lstStyle/>
          <a:p>
            <a:r>
              <a:rPr lang="en-US" sz="1200" b="1" dirty="0">
                <a:solidFill>
                  <a:srgbClr val="E05C35"/>
                </a:solidFill>
                <a:latin typeface="Calibri" pitchFamily="34" charset="0"/>
                <a:ea typeface="Calibri" pitchFamily="34" charset="-122"/>
                <a:cs typeface="Calibri" pitchFamily="34" charset="-120"/>
              </a:rPr>
              <a:t>❌</a:t>
            </a:r>
            <a:r>
              <a:rPr lang="en-US" sz="1200" dirty="0">
                <a:solidFill>
                  <a:srgbClr val="1A2E3A"/>
                </a:solidFill>
                <a:latin typeface="Calibri" pitchFamily="34" charset="0"/>
                <a:ea typeface="Calibri" pitchFamily="34" charset="-122"/>
                <a:cs typeface="Calibri" pitchFamily="34" charset="-120"/>
              </a:rPr>
              <a:t>  Tedious — derive every gradient formula by hand</a:t>
            </a:r>
            <a:endParaRPr lang="en-US" sz="1200" dirty="0"/>
          </a:p>
          <a:p>
            <a:pPr marL="0" indent="0">
              <a:buNone/>
            </a:pPr>
            <a:endParaRPr lang="en-US" sz="1200" dirty="0"/>
          </a:p>
          <a:p>
            <a:r>
              <a:rPr lang="en-US" sz="1200" b="1" dirty="0">
                <a:solidFill>
                  <a:srgbClr val="E05C35"/>
                </a:solidFill>
                <a:latin typeface="Calibri" pitchFamily="34" charset="0"/>
                <a:ea typeface="Calibri" pitchFamily="34" charset="-122"/>
                <a:cs typeface="Calibri" pitchFamily="34" charset="-120"/>
              </a:rPr>
              <a:t>❌</a:t>
            </a:r>
            <a:r>
              <a:rPr lang="en-US" sz="1200" dirty="0">
                <a:solidFill>
                  <a:srgbClr val="1A2E3A"/>
                </a:solidFill>
                <a:latin typeface="Calibri" pitchFamily="34" charset="0"/>
                <a:ea typeface="Calibri" pitchFamily="34" charset="-122"/>
                <a:cs typeface="Calibri" pitchFamily="34" charset="-120"/>
              </a:rPr>
              <a:t>  Error-prone — one wrong sign breaks silently</a:t>
            </a:r>
            <a:endParaRPr lang="en-US" sz="1200" dirty="0"/>
          </a:p>
          <a:p>
            <a:pPr marL="0" indent="0">
              <a:buNone/>
            </a:pPr>
            <a:endParaRPr lang="en-US" sz="1200" dirty="0"/>
          </a:p>
          <a:p>
            <a:r>
              <a:rPr lang="en-US" sz="1200" b="1" dirty="0">
                <a:solidFill>
                  <a:srgbClr val="E05C35"/>
                </a:solidFill>
                <a:latin typeface="Calibri" pitchFamily="34" charset="0"/>
                <a:ea typeface="Calibri" pitchFamily="34" charset="-122"/>
                <a:cs typeface="Calibri" pitchFamily="34" charset="-120"/>
              </a:rPr>
              <a:t>❌</a:t>
            </a:r>
            <a:r>
              <a:rPr lang="en-US" sz="1200" dirty="0">
                <a:solidFill>
                  <a:srgbClr val="1A2E3A"/>
                </a:solidFill>
                <a:latin typeface="Calibri" pitchFamily="34" charset="0"/>
                <a:ea typeface="Calibri" pitchFamily="34" charset="-122"/>
                <a:cs typeface="Calibri" pitchFamily="34" charset="-120"/>
              </a:rPr>
              <a:t>  Non-reusable — rewrite for each architecture</a:t>
            </a:r>
            <a:endParaRPr lang="en-US" sz="1200" dirty="0"/>
          </a:p>
          <a:p>
            <a:pPr marL="0" indent="0">
              <a:buNone/>
            </a:pPr>
            <a:endParaRPr lang="en-US" sz="1200" dirty="0"/>
          </a:p>
          <a:p>
            <a:r>
              <a:rPr lang="en-US" sz="1200" b="1" dirty="0">
                <a:solidFill>
                  <a:srgbClr val="E05C35"/>
                </a:solidFill>
                <a:latin typeface="Calibri" pitchFamily="34" charset="0"/>
                <a:ea typeface="Calibri" pitchFamily="34" charset="-122"/>
                <a:cs typeface="Calibri" pitchFamily="34" charset="-120"/>
              </a:rPr>
              <a:t>❌</a:t>
            </a:r>
            <a:r>
              <a:rPr lang="en-US" sz="1200" dirty="0">
                <a:solidFill>
                  <a:srgbClr val="1A2E3A"/>
                </a:solidFill>
                <a:latin typeface="Calibri" pitchFamily="34" charset="0"/>
                <a:ea typeface="Calibri" pitchFamily="34" charset="-122"/>
                <a:cs typeface="Calibri" pitchFamily="34" charset="-120"/>
              </a:rPr>
              <a:t>  Impossible to scale to millions of parameters</a:t>
            </a:r>
            <a:endParaRPr lang="en-US" sz="1200" dirty="0"/>
          </a:p>
        </p:txBody>
      </p:sp>
      <p:sp>
        <p:nvSpPr>
          <p:cNvPr id="8" name="Shape 6"/>
          <p:cNvSpPr/>
          <p:nvPr/>
        </p:nvSpPr>
        <p:spPr>
          <a:xfrm>
            <a:off x="4709160" y="1170432"/>
            <a:ext cx="4160520" cy="3108960"/>
          </a:xfrm>
          <a:prstGeom prst="rect">
            <a:avLst/>
          </a:prstGeom>
          <a:solidFill>
            <a:srgbClr val="EEF8F5"/>
          </a:solidFill>
          <a:ln w="19050">
            <a:solidFill>
              <a:srgbClr val="0A7373"/>
            </a:solidFill>
            <a:prstDash val="solid"/>
          </a:ln>
        </p:spPr>
        <p:txBody>
          <a:bodyPr/>
          <a:lstStyle/>
          <a:p>
            <a:endParaRPr lang="en-GB"/>
          </a:p>
        </p:txBody>
      </p:sp>
      <p:sp>
        <p:nvSpPr>
          <p:cNvPr id="9" name="Text 7"/>
          <p:cNvSpPr/>
          <p:nvPr/>
        </p:nvSpPr>
        <p:spPr>
          <a:xfrm>
            <a:off x="4709160" y="1170432"/>
            <a:ext cx="4160520" cy="384048"/>
          </a:xfrm>
          <a:prstGeom prst="rect">
            <a:avLst/>
          </a:prstGeom>
          <a:noFill/>
          <a:ln/>
        </p:spPr>
        <p:txBody>
          <a:bodyPr wrap="square" rtlCol="0" anchor="ctr"/>
          <a:lstStyle/>
          <a:p>
            <a:pPr marL="0" indent="0" algn="ctr">
              <a:buNone/>
            </a:pPr>
            <a:r>
              <a:rPr lang="en-US" sz="1300" b="1" dirty="0">
                <a:solidFill>
                  <a:srgbClr val="0A7373"/>
                </a:solidFill>
                <a:latin typeface="Calibri" pitchFamily="34" charset="0"/>
                <a:ea typeface="Calibri" pitchFamily="34" charset="-122"/>
                <a:cs typeface="Calibri" pitchFamily="34" charset="-120"/>
              </a:rPr>
              <a:t>✅  With PyTorch autograd</a:t>
            </a:r>
            <a:endParaRPr lang="en-US" sz="1300" dirty="0"/>
          </a:p>
        </p:txBody>
      </p:sp>
      <p:sp>
        <p:nvSpPr>
          <p:cNvPr id="10" name="Text 8"/>
          <p:cNvSpPr/>
          <p:nvPr/>
        </p:nvSpPr>
        <p:spPr>
          <a:xfrm>
            <a:off x="4846320" y="1627632"/>
            <a:ext cx="3886200" cy="2468880"/>
          </a:xfrm>
          <a:prstGeom prst="rect">
            <a:avLst/>
          </a:prstGeom>
          <a:noFill/>
          <a:ln/>
        </p:spPr>
        <p:txBody>
          <a:bodyPr wrap="square" rtlCol="0" anchor="ctr"/>
          <a:lstStyle/>
          <a:p>
            <a:pPr marL="0" indent="0">
              <a:buNone/>
            </a:pPr>
            <a:r>
              <a:rPr lang="en-US" sz="1200" dirty="0">
                <a:solidFill>
                  <a:srgbClr val="1A2E3A"/>
                </a:solidFill>
                <a:latin typeface="Calibri" pitchFamily="34" charset="0"/>
                <a:ea typeface="Calibri" pitchFamily="34" charset="-122"/>
                <a:cs typeface="Calibri" pitchFamily="34" charset="-120"/>
              </a:rPr>
              <a:t>✅  Records every op on requires_grad tensors</a:t>
            </a:r>
            <a:endParaRPr lang="en-US" sz="1200" dirty="0"/>
          </a:p>
          <a:p>
            <a:pPr marL="0" indent="0">
              <a:buNone/>
            </a:pPr>
            <a:endParaRPr lang="en-US" sz="1200" dirty="0"/>
          </a:p>
          <a:p>
            <a:pPr marL="0" indent="0">
              <a:buNone/>
            </a:pPr>
            <a:r>
              <a:rPr lang="en-US" sz="1200" dirty="0">
                <a:solidFill>
                  <a:srgbClr val="1A2E3A"/>
                </a:solidFill>
                <a:latin typeface="Calibri" pitchFamily="34" charset="0"/>
                <a:ea typeface="Calibri" pitchFamily="34" charset="-122"/>
                <a:cs typeface="Calibri" pitchFamily="34" charset="-120"/>
              </a:rPr>
              <a:t>✅  </a:t>
            </a:r>
            <a:r>
              <a:rPr lang="en-US" sz="1200" dirty="0" err="1">
                <a:solidFill>
                  <a:srgbClr val="1A2E3A"/>
                </a:solidFill>
                <a:latin typeface="Calibri" pitchFamily="34" charset="0"/>
                <a:ea typeface="Calibri" pitchFamily="34" charset="-122"/>
                <a:cs typeface="Calibri" pitchFamily="34" charset="-120"/>
              </a:rPr>
              <a:t>loss.backward</a:t>
            </a:r>
            <a:r>
              <a:rPr lang="en-US" sz="1200" dirty="0">
                <a:solidFill>
                  <a:srgbClr val="1A2E3A"/>
                </a:solidFill>
                <a:latin typeface="Calibri" pitchFamily="34" charset="0"/>
                <a:ea typeface="Calibri" pitchFamily="34" charset="-122"/>
                <a:cs typeface="Calibri" pitchFamily="34" charset="-120"/>
              </a:rPr>
              <a:t>() applies chain rule automatically</a:t>
            </a:r>
            <a:endParaRPr lang="en-US" sz="1200" dirty="0"/>
          </a:p>
          <a:p>
            <a:pPr marL="0" indent="0">
              <a:buNone/>
            </a:pPr>
            <a:endParaRPr lang="en-US" sz="1200" dirty="0"/>
          </a:p>
          <a:p>
            <a:pPr marL="0" indent="0">
              <a:buNone/>
            </a:pPr>
            <a:r>
              <a:rPr lang="en-US" sz="1200" dirty="0">
                <a:solidFill>
                  <a:srgbClr val="1A2E3A"/>
                </a:solidFill>
                <a:latin typeface="Calibri" pitchFamily="34" charset="0"/>
                <a:ea typeface="Calibri" pitchFamily="34" charset="-122"/>
                <a:cs typeface="Calibri" pitchFamily="34" charset="-120"/>
              </a:rPr>
              <a:t>✅  Works for any architecture or loss function</a:t>
            </a:r>
            <a:endParaRPr lang="en-US" sz="1200" dirty="0"/>
          </a:p>
          <a:p>
            <a:pPr marL="0" indent="0">
              <a:buNone/>
            </a:pPr>
            <a:endParaRPr lang="en-US" sz="1200" dirty="0"/>
          </a:p>
          <a:p>
            <a:pPr marL="0" indent="0">
              <a:buNone/>
            </a:pPr>
            <a:r>
              <a:rPr lang="en-US" sz="1200" dirty="0">
                <a:solidFill>
                  <a:srgbClr val="1A2E3A"/>
                </a:solidFill>
                <a:latin typeface="Calibri" pitchFamily="34" charset="0"/>
                <a:ea typeface="Calibri" pitchFamily="34" charset="-122"/>
                <a:cs typeface="Calibri" pitchFamily="34" charset="-120"/>
              </a:rPr>
              <a:t>✅  Scales to billions of parameters</a:t>
            </a:r>
            <a:endParaRPr lang="en-US" sz="1200" dirty="0"/>
          </a:p>
        </p:txBody>
      </p:sp>
      <p:sp>
        <p:nvSpPr>
          <p:cNvPr id="11" name="Shape 9"/>
          <p:cNvSpPr/>
          <p:nvPr/>
        </p:nvSpPr>
        <p:spPr>
          <a:xfrm>
            <a:off x="274320" y="4370832"/>
            <a:ext cx="8595360" cy="384048"/>
          </a:xfrm>
          <a:prstGeom prst="rect">
            <a:avLst/>
          </a:prstGeom>
          <a:solidFill>
            <a:srgbClr val="0D3349"/>
          </a:solidFill>
          <a:ln w="12700">
            <a:solidFill>
              <a:srgbClr val="0D3349"/>
            </a:solidFill>
            <a:prstDash val="solid"/>
          </a:ln>
        </p:spPr>
        <p:txBody>
          <a:bodyPr/>
          <a:lstStyle/>
          <a:p>
            <a:endParaRPr lang="en-GB"/>
          </a:p>
        </p:txBody>
      </p:sp>
      <p:sp>
        <p:nvSpPr>
          <p:cNvPr id="12" name="Text 10"/>
          <p:cNvSpPr/>
          <p:nvPr/>
        </p:nvSpPr>
        <p:spPr>
          <a:xfrm>
            <a:off x="274320" y="4370832"/>
            <a:ext cx="8595360" cy="384048"/>
          </a:xfrm>
          <a:prstGeom prst="rect">
            <a:avLst/>
          </a:prstGeom>
          <a:noFill/>
          <a:ln/>
        </p:spPr>
        <p:txBody>
          <a:bodyPr wrap="square" rtlCol="0" anchor="ctr"/>
          <a:lstStyle/>
          <a:p>
            <a:pPr marL="0" indent="0" algn="ctr">
              <a:buNone/>
            </a:pPr>
            <a:r>
              <a:rPr lang="en-US" sz="1300" b="1" dirty="0">
                <a:solidFill>
                  <a:srgbClr val="2EC4B6"/>
                </a:solidFill>
                <a:latin typeface="Calibri" pitchFamily="34" charset="0"/>
                <a:ea typeface="Calibri" pitchFamily="34" charset="-122"/>
                <a:cs typeface="Calibri" pitchFamily="34" charset="-120"/>
              </a:rPr>
              <a:t>The gradients are identical — autograd is just calculus done automatically</a:t>
            </a:r>
            <a:endParaRPr lang="en-US" sz="13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hape 0"/>
          <p:cNvSpPr/>
          <p:nvPr/>
        </p:nvSpPr>
        <p:spPr>
          <a:xfrm>
            <a:off x="0" y="0"/>
            <a:ext cx="9144000" cy="594360"/>
          </a:xfrm>
          <a:prstGeom prst="rect">
            <a:avLst/>
          </a:prstGeom>
          <a:solidFill>
            <a:srgbClr val="0A7373"/>
          </a:solidFill>
          <a:ln w="12700">
            <a:solidFill>
              <a:srgbClr val="0A7373"/>
            </a:solidFill>
            <a:prstDash val="solid"/>
          </a:ln>
        </p:spPr>
        <p:txBody>
          <a:bodyPr/>
          <a:lstStyle/>
          <a:p>
            <a:endParaRPr lang="en-GB"/>
          </a:p>
        </p:txBody>
      </p:sp>
      <p:sp>
        <p:nvSpPr>
          <p:cNvPr id="3" name="Text 1"/>
          <p:cNvSpPr/>
          <p:nvPr/>
        </p:nvSpPr>
        <p:spPr>
          <a:xfrm>
            <a:off x="320040" y="0"/>
            <a:ext cx="8503920" cy="594360"/>
          </a:xfrm>
          <a:prstGeom prst="rect">
            <a:avLst/>
          </a:prstGeom>
          <a:noFill/>
          <a:ln/>
        </p:spPr>
        <p:txBody>
          <a:bodyPr wrap="square" lIns="0" tIns="0" rIns="0" bIns="0" rtlCol="0" anchor="ctr"/>
          <a:lstStyle/>
          <a:p>
            <a:pPr marL="0" indent="0">
              <a:buNone/>
            </a:pPr>
            <a:r>
              <a:rPr lang="en-US" sz="2100" b="1" dirty="0">
                <a:solidFill>
                  <a:srgbClr val="FFFFFF"/>
                </a:solidFill>
                <a:latin typeface="Calibri" pitchFamily="34" charset="0"/>
                <a:ea typeface="Calibri" pitchFamily="34" charset="-122"/>
                <a:cs typeface="Calibri" pitchFamily="34" charset="-120"/>
              </a:rPr>
              <a:t>Autograd — What Changes in the Code</a:t>
            </a:r>
            <a:endParaRPr lang="en-US" sz="2100" dirty="0"/>
          </a:p>
        </p:txBody>
      </p:sp>
      <p:sp>
        <p:nvSpPr>
          <p:cNvPr id="4" name="Text 2"/>
          <p:cNvSpPr/>
          <p:nvPr/>
        </p:nvSpPr>
        <p:spPr>
          <a:xfrm>
            <a:off x="320040" y="749808"/>
            <a:ext cx="8503920" cy="347472"/>
          </a:xfrm>
          <a:prstGeom prst="rect">
            <a:avLst/>
          </a:prstGeom>
          <a:noFill/>
          <a:ln/>
        </p:spPr>
        <p:txBody>
          <a:bodyPr wrap="square" rtlCol="0" anchor="ctr"/>
          <a:lstStyle/>
          <a:p>
            <a:pPr marL="0" indent="0">
              <a:buNone/>
            </a:pPr>
            <a:r>
              <a:rPr lang="en-US" sz="1400" dirty="0">
                <a:solidFill>
                  <a:srgbClr val="1A2E3A"/>
                </a:solidFill>
                <a:latin typeface="Calibri" pitchFamily="34" charset="0"/>
                <a:ea typeface="Calibri" pitchFamily="34" charset="-122"/>
                <a:cs typeface="Calibri" pitchFamily="34" charset="-120"/>
              </a:rPr>
              <a:t>Only three things change — highlighted with  ← AUTOGRAD:</a:t>
            </a:r>
            <a:endParaRPr lang="en-US" sz="1400" dirty="0"/>
          </a:p>
        </p:txBody>
      </p:sp>
      <p:sp>
        <p:nvSpPr>
          <p:cNvPr id="5" name="Shape 3"/>
          <p:cNvSpPr/>
          <p:nvPr/>
        </p:nvSpPr>
        <p:spPr>
          <a:xfrm>
            <a:off x="274320" y="1170432"/>
            <a:ext cx="4160520" cy="365760"/>
          </a:xfrm>
          <a:prstGeom prst="rect">
            <a:avLst/>
          </a:prstGeom>
          <a:solidFill>
            <a:srgbClr val="E05C35"/>
          </a:solidFill>
          <a:ln w="12700">
            <a:solidFill>
              <a:srgbClr val="E05C35"/>
            </a:solidFill>
            <a:prstDash val="solid"/>
          </a:ln>
        </p:spPr>
        <p:txBody>
          <a:bodyPr/>
          <a:lstStyle/>
          <a:p>
            <a:endParaRPr lang="en-GB"/>
          </a:p>
        </p:txBody>
      </p:sp>
      <p:sp>
        <p:nvSpPr>
          <p:cNvPr id="6" name="Text 4"/>
          <p:cNvSpPr/>
          <p:nvPr/>
        </p:nvSpPr>
        <p:spPr>
          <a:xfrm>
            <a:off x="274320" y="1170432"/>
            <a:ext cx="4160520" cy="365760"/>
          </a:xfrm>
          <a:prstGeom prst="rect">
            <a:avLst/>
          </a:prstGeom>
          <a:noFill/>
          <a:ln/>
        </p:spPr>
        <p:txBody>
          <a:bodyPr wrap="square" rtlCol="0" anchor="ctr"/>
          <a:lstStyle/>
          <a:p>
            <a:pPr marL="0" indent="0" algn="ctr">
              <a:buNone/>
            </a:pPr>
            <a:r>
              <a:rPr lang="en-US" sz="1200" b="1" dirty="0">
                <a:solidFill>
                  <a:srgbClr val="FFFFFF"/>
                </a:solidFill>
                <a:latin typeface="Calibri" pitchFamily="34" charset="0"/>
                <a:ea typeface="Calibri" pitchFamily="34" charset="-122"/>
                <a:cs typeface="Calibri" pitchFamily="34" charset="-120"/>
              </a:rPr>
              <a:t>Before — hand-written</a:t>
            </a:r>
            <a:endParaRPr lang="en-US" sz="1200" dirty="0"/>
          </a:p>
        </p:txBody>
      </p:sp>
      <p:sp>
        <p:nvSpPr>
          <p:cNvPr id="7" name="Shape 5"/>
          <p:cNvSpPr/>
          <p:nvPr/>
        </p:nvSpPr>
        <p:spPr>
          <a:xfrm>
            <a:off x="274320" y="1536192"/>
            <a:ext cx="4160520" cy="3154680"/>
          </a:xfrm>
          <a:prstGeom prst="rect">
            <a:avLst/>
          </a:prstGeom>
          <a:solidFill>
            <a:srgbClr val="F0F4F0"/>
          </a:solidFill>
          <a:ln w="19050">
            <a:solidFill>
              <a:srgbClr val="2EC4B6"/>
            </a:solidFill>
            <a:prstDash val="solid"/>
          </a:ln>
        </p:spPr>
        <p:txBody>
          <a:bodyPr/>
          <a:lstStyle/>
          <a:p>
            <a:endParaRPr lang="en-GB"/>
          </a:p>
        </p:txBody>
      </p:sp>
      <p:sp>
        <p:nvSpPr>
          <p:cNvPr id="8" name="Text 6"/>
          <p:cNvSpPr/>
          <p:nvPr/>
        </p:nvSpPr>
        <p:spPr>
          <a:xfrm>
            <a:off x="384048" y="1609344"/>
            <a:ext cx="3941064" cy="3008376"/>
          </a:xfrm>
          <a:prstGeom prst="rect">
            <a:avLst/>
          </a:prstGeom>
          <a:noFill/>
          <a:ln/>
        </p:spPr>
        <p:txBody>
          <a:bodyPr wrap="square" rtlCol="0" anchor="t"/>
          <a:lstStyle/>
          <a:p>
            <a:pPr marL="0" indent="0">
              <a:buNone/>
            </a:pPr>
            <a:r>
              <a:rPr lang="en-US" sz="1200" dirty="0">
                <a:solidFill>
                  <a:srgbClr val="0D3349"/>
                </a:solidFill>
                <a:latin typeface="Courier New" pitchFamily="34" charset="0"/>
                <a:ea typeface="Courier New" pitchFamily="34" charset="-122"/>
                <a:cs typeface="Courier New" pitchFamily="34" charset="-120"/>
              </a:rPr>
              <a:t>a = torch.randn(())   # plain tensor</a:t>
            </a:r>
            <a:endParaRPr lang="en-US" sz="1200" dirty="0"/>
          </a:p>
          <a:p>
            <a:pPr marL="0" indent="0">
              <a:buNone/>
            </a:pPr>
            <a:r>
              <a:rPr lang="en-US" sz="1200" dirty="0">
                <a:solidFill>
                  <a:srgbClr val="0D3349"/>
                </a:solidFill>
                <a:latin typeface="Courier New" pitchFamily="34" charset="0"/>
                <a:ea typeface="Courier New" pitchFamily="34" charset="-122"/>
                <a:cs typeface="Courier New" pitchFamily="34" charset="-120"/>
              </a:rPr>
              <a:t>b = torch.randn(())</a:t>
            </a:r>
            <a:endParaRPr lang="en-US" sz="1200" dirty="0"/>
          </a:p>
          <a:p>
            <a:pPr marL="0" indent="0">
              <a:buNone/>
            </a:pPr>
            <a:endParaRPr lang="en-US" sz="1200" dirty="0"/>
          </a:p>
          <a:p>
            <a:pPr marL="0" indent="0">
              <a:buNone/>
            </a:pPr>
            <a:r>
              <a:rPr lang="en-US" sz="1200" dirty="0">
                <a:solidFill>
                  <a:srgbClr val="0D3349"/>
                </a:solidFill>
                <a:latin typeface="Courier New" pitchFamily="34" charset="0"/>
                <a:ea typeface="Courier New" pitchFamily="34" charset="-122"/>
                <a:cs typeface="Courier New" pitchFamily="34" charset="-120"/>
              </a:rPr>
              <a:t>loss = (y_pred - y_true).pow(2).sum()</a:t>
            </a:r>
            <a:endParaRPr lang="en-US" sz="1200" dirty="0"/>
          </a:p>
          <a:p>
            <a:pPr marL="0" indent="0">
              <a:buNone/>
            </a:pPr>
            <a:endParaRPr lang="en-US" sz="1200" dirty="0"/>
          </a:p>
          <a:p>
            <a:pPr marL="0" indent="0">
              <a:buNone/>
            </a:pPr>
            <a:r>
              <a:rPr lang="en-US" sz="1200" dirty="0">
                <a:solidFill>
                  <a:srgbClr val="0D3349"/>
                </a:solidFill>
                <a:latin typeface="Courier New" pitchFamily="34" charset="0"/>
                <a:ea typeface="Courier New" pitchFamily="34" charset="-122"/>
                <a:cs typeface="Courier New" pitchFamily="34" charset="-120"/>
              </a:rPr>
              <a:t># Manual gradients</a:t>
            </a:r>
            <a:endParaRPr lang="en-US" sz="1200" dirty="0"/>
          </a:p>
          <a:p>
            <a:pPr marL="0" indent="0">
              <a:buNone/>
            </a:pPr>
            <a:r>
              <a:rPr lang="en-US" sz="1200" dirty="0">
                <a:solidFill>
                  <a:srgbClr val="0D3349"/>
                </a:solidFill>
                <a:latin typeface="Courier New" pitchFamily="34" charset="0"/>
                <a:ea typeface="Courier New" pitchFamily="34" charset="-122"/>
                <a:cs typeface="Courier New" pitchFamily="34" charset="-120"/>
              </a:rPr>
              <a:t>grad_a = 2*(y_pred-y_true).sum()</a:t>
            </a:r>
            <a:endParaRPr lang="en-US" sz="1200" dirty="0"/>
          </a:p>
          <a:p>
            <a:pPr marL="0" indent="0">
              <a:buNone/>
            </a:pPr>
            <a:r>
              <a:rPr lang="en-US" sz="1200" dirty="0">
                <a:solidFill>
                  <a:srgbClr val="0D3349"/>
                </a:solidFill>
                <a:latin typeface="Courier New" pitchFamily="34" charset="0"/>
                <a:ea typeface="Courier New" pitchFamily="34" charset="-122"/>
                <a:cs typeface="Courier New" pitchFamily="34" charset="-120"/>
              </a:rPr>
              <a:t>grad_b = (2*(y_pred-y_true)*x).sum()</a:t>
            </a:r>
            <a:endParaRPr lang="en-US" sz="1200" dirty="0"/>
          </a:p>
          <a:p>
            <a:pPr marL="0" indent="0">
              <a:buNone/>
            </a:pPr>
            <a:endParaRPr lang="en-US" sz="1200" dirty="0"/>
          </a:p>
          <a:p>
            <a:pPr marL="0" indent="0">
              <a:buNone/>
            </a:pPr>
            <a:r>
              <a:rPr lang="en-US" sz="1200" dirty="0">
                <a:solidFill>
                  <a:srgbClr val="0D3349"/>
                </a:solidFill>
                <a:latin typeface="Courier New" pitchFamily="34" charset="0"/>
                <a:ea typeface="Courier New" pitchFamily="34" charset="-122"/>
                <a:cs typeface="Courier New" pitchFamily="34" charset="-120"/>
              </a:rPr>
              <a:t>a -= lr * grad_a</a:t>
            </a:r>
            <a:endParaRPr lang="en-US" sz="1200" dirty="0"/>
          </a:p>
          <a:p>
            <a:pPr marL="0" indent="0">
              <a:buNone/>
            </a:pPr>
            <a:r>
              <a:rPr lang="en-US" sz="1200" dirty="0">
                <a:solidFill>
                  <a:srgbClr val="0D3349"/>
                </a:solidFill>
                <a:latin typeface="Courier New" pitchFamily="34" charset="0"/>
                <a:ea typeface="Courier New" pitchFamily="34" charset="-122"/>
                <a:cs typeface="Courier New" pitchFamily="34" charset="-120"/>
              </a:rPr>
              <a:t>b -= lr * grad_b</a:t>
            </a:r>
            <a:endParaRPr lang="en-US" sz="1200" dirty="0"/>
          </a:p>
        </p:txBody>
      </p:sp>
      <p:sp>
        <p:nvSpPr>
          <p:cNvPr id="9" name="Shape 7"/>
          <p:cNvSpPr/>
          <p:nvPr/>
        </p:nvSpPr>
        <p:spPr>
          <a:xfrm>
            <a:off x="4709160" y="1170432"/>
            <a:ext cx="4160520" cy="365760"/>
          </a:xfrm>
          <a:prstGeom prst="rect">
            <a:avLst/>
          </a:prstGeom>
          <a:solidFill>
            <a:srgbClr val="0A7373"/>
          </a:solidFill>
          <a:ln w="12700">
            <a:solidFill>
              <a:srgbClr val="0A7373"/>
            </a:solidFill>
            <a:prstDash val="solid"/>
          </a:ln>
        </p:spPr>
        <p:txBody>
          <a:bodyPr/>
          <a:lstStyle/>
          <a:p>
            <a:endParaRPr lang="en-GB"/>
          </a:p>
        </p:txBody>
      </p:sp>
      <p:sp>
        <p:nvSpPr>
          <p:cNvPr id="10" name="Text 8"/>
          <p:cNvSpPr/>
          <p:nvPr/>
        </p:nvSpPr>
        <p:spPr>
          <a:xfrm>
            <a:off x="4709160" y="1170432"/>
            <a:ext cx="4160520" cy="365760"/>
          </a:xfrm>
          <a:prstGeom prst="rect">
            <a:avLst/>
          </a:prstGeom>
          <a:noFill/>
          <a:ln/>
        </p:spPr>
        <p:txBody>
          <a:bodyPr wrap="square" rtlCol="0" anchor="ctr"/>
          <a:lstStyle/>
          <a:p>
            <a:pPr marL="0" indent="0" algn="ctr">
              <a:buNone/>
            </a:pPr>
            <a:r>
              <a:rPr lang="en-US" sz="1200" b="1" dirty="0">
                <a:solidFill>
                  <a:srgbClr val="FFFFFF"/>
                </a:solidFill>
                <a:latin typeface="Calibri" pitchFamily="34" charset="0"/>
                <a:ea typeface="Calibri" pitchFamily="34" charset="-122"/>
                <a:cs typeface="Calibri" pitchFamily="34" charset="-120"/>
              </a:rPr>
              <a:t>After — autograd</a:t>
            </a:r>
            <a:endParaRPr lang="en-US" sz="1200" dirty="0"/>
          </a:p>
        </p:txBody>
      </p:sp>
      <p:sp>
        <p:nvSpPr>
          <p:cNvPr id="11" name="Shape 9"/>
          <p:cNvSpPr/>
          <p:nvPr/>
        </p:nvSpPr>
        <p:spPr>
          <a:xfrm>
            <a:off x="4709160" y="1536192"/>
            <a:ext cx="4160520" cy="3154680"/>
          </a:xfrm>
          <a:prstGeom prst="rect">
            <a:avLst/>
          </a:prstGeom>
          <a:solidFill>
            <a:srgbClr val="F0F4F0"/>
          </a:solidFill>
          <a:ln w="19050">
            <a:solidFill>
              <a:srgbClr val="2EC4B6"/>
            </a:solidFill>
            <a:prstDash val="solid"/>
          </a:ln>
        </p:spPr>
        <p:txBody>
          <a:bodyPr/>
          <a:lstStyle/>
          <a:p>
            <a:endParaRPr lang="en-GB"/>
          </a:p>
        </p:txBody>
      </p:sp>
      <p:sp>
        <p:nvSpPr>
          <p:cNvPr id="12" name="Text 10"/>
          <p:cNvSpPr/>
          <p:nvPr/>
        </p:nvSpPr>
        <p:spPr>
          <a:xfrm>
            <a:off x="4818888" y="1609344"/>
            <a:ext cx="3941064" cy="3008376"/>
          </a:xfrm>
          <a:prstGeom prst="rect">
            <a:avLst/>
          </a:prstGeom>
          <a:noFill/>
          <a:ln/>
        </p:spPr>
        <p:txBody>
          <a:bodyPr wrap="square" rtlCol="0" anchor="t"/>
          <a:lstStyle/>
          <a:p>
            <a:pPr marL="0" indent="0">
              <a:buNone/>
            </a:pPr>
            <a:r>
              <a:rPr lang="en-US" sz="1200" dirty="0">
                <a:solidFill>
                  <a:srgbClr val="0D3349"/>
                </a:solidFill>
                <a:latin typeface="Courier New" pitchFamily="34" charset="0"/>
                <a:ea typeface="Courier New" pitchFamily="34" charset="-122"/>
                <a:cs typeface="Courier New" pitchFamily="34" charset="-120"/>
              </a:rPr>
              <a:t>a = torch.randn((),</a:t>
            </a:r>
            <a:endParaRPr lang="en-US" sz="1200" dirty="0"/>
          </a:p>
          <a:p>
            <a:pPr marL="0" indent="0">
              <a:buNone/>
            </a:pPr>
            <a:r>
              <a:rPr lang="en-US" sz="1200" dirty="0">
                <a:solidFill>
                  <a:srgbClr val="0D3349"/>
                </a:solidFill>
                <a:latin typeface="Courier New" pitchFamily="34" charset="0"/>
                <a:ea typeface="Courier New" pitchFamily="34" charset="-122"/>
                <a:cs typeface="Courier New" pitchFamily="34" charset="-120"/>
              </a:rPr>
              <a:t>      requires_grad=True) # ← 1</a:t>
            </a:r>
            <a:endParaRPr lang="en-US" sz="1200" dirty="0"/>
          </a:p>
          <a:p>
            <a:pPr marL="0" indent="0">
              <a:buNone/>
            </a:pPr>
            <a:r>
              <a:rPr lang="en-US" sz="1200" dirty="0">
                <a:solidFill>
                  <a:srgbClr val="0D3349"/>
                </a:solidFill>
                <a:latin typeface="Courier New" pitchFamily="34" charset="0"/>
                <a:ea typeface="Courier New" pitchFamily="34" charset="-122"/>
                <a:cs typeface="Courier New" pitchFamily="34" charset="-120"/>
              </a:rPr>
              <a:t>b = torch.randn((),</a:t>
            </a:r>
            <a:endParaRPr lang="en-US" sz="1200" dirty="0"/>
          </a:p>
          <a:p>
            <a:pPr marL="0" indent="0">
              <a:buNone/>
            </a:pPr>
            <a:r>
              <a:rPr lang="en-US" sz="1200" dirty="0">
                <a:solidFill>
                  <a:srgbClr val="0D3349"/>
                </a:solidFill>
                <a:latin typeface="Courier New" pitchFamily="34" charset="0"/>
                <a:ea typeface="Courier New" pitchFamily="34" charset="-122"/>
                <a:cs typeface="Courier New" pitchFamily="34" charset="-120"/>
              </a:rPr>
              <a:t>      requires_grad=True) # ← 1</a:t>
            </a:r>
            <a:endParaRPr lang="en-US" sz="1200" dirty="0"/>
          </a:p>
          <a:p>
            <a:pPr marL="0" indent="0">
              <a:buNone/>
            </a:pPr>
            <a:endParaRPr lang="en-US" sz="1200" dirty="0"/>
          </a:p>
          <a:p>
            <a:pPr marL="0" indent="0">
              <a:buNone/>
            </a:pPr>
            <a:r>
              <a:rPr lang="en-US" sz="1200" dirty="0">
                <a:solidFill>
                  <a:srgbClr val="0D3349"/>
                </a:solidFill>
                <a:latin typeface="Courier New" pitchFamily="34" charset="0"/>
                <a:ea typeface="Courier New" pitchFamily="34" charset="-122"/>
                <a:cs typeface="Courier New" pitchFamily="34" charset="-120"/>
              </a:rPr>
              <a:t>loss = (y_pred - y_true).pow(2).sum()</a:t>
            </a:r>
            <a:endParaRPr lang="en-US" sz="1200" dirty="0"/>
          </a:p>
          <a:p>
            <a:pPr marL="0" indent="0">
              <a:buNone/>
            </a:pPr>
            <a:endParaRPr lang="en-US" sz="1200" dirty="0"/>
          </a:p>
          <a:p>
            <a:pPr marL="0" indent="0">
              <a:buNone/>
            </a:pPr>
            <a:r>
              <a:rPr lang="en-US" sz="1200" dirty="0">
                <a:solidFill>
                  <a:srgbClr val="0D3349"/>
                </a:solidFill>
                <a:latin typeface="Courier New" pitchFamily="34" charset="0"/>
                <a:ea typeface="Courier New" pitchFamily="34" charset="-122"/>
                <a:cs typeface="Courier New" pitchFamily="34" charset="-120"/>
              </a:rPr>
              <a:t>loss.backward()           # ← 2</a:t>
            </a:r>
            <a:endParaRPr lang="en-US" sz="1200" dirty="0"/>
          </a:p>
          <a:p>
            <a:pPr marL="0" indent="0">
              <a:buNone/>
            </a:pPr>
            <a:r>
              <a:rPr lang="en-US" sz="1200" dirty="0">
                <a:solidFill>
                  <a:srgbClr val="0D3349"/>
                </a:solidFill>
                <a:latin typeface="Courier New" pitchFamily="34" charset="0"/>
                <a:ea typeface="Courier New" pitchFamily="34" charset="-122"/>
                <a:cs typeface="Courier New" pitchFamily="34" charset="-120"/>
              </a:rPr>
              <a:t>with torch.no_grad():</a:t>
            </a:r>
            <a:endParaRPr lang="en-US" sz="1200" dirty="0"/>
          </a:p>
          <a:p>
            <a:pPr marL="0" indent="0">
              <a:buNone/>
            </a:pPr>
            <a:r>
              <a:rPr lang="en-US" sz="1200" dirty="0">
                <a:solidFill>
                  <a:srgbClr val="0D3349"/>
                </a:solidFill>
                <a:latin typeface="Courier New" pitchFamily="34" charset="0"/>
                <a:ea typeface="Courier New" pitchFamily="34" charset="-122"/>
                <a:cs typeface="Courier New" pitchFamily="34" charset="-120"/>
              </a:rPr>
              <a:t>  a -= lr * a.grad        # ← 3</a:t>
            </a:r>
            <a:endParaRPr lang="en-US" sz="1200" dirty="0"/>
          </a:p>
          <a:p>
            <a:pPr marL="0" indent="0">
              <a:buNone/>
            </a:pPr>
            <a:r>
              <a:rPr lang="en-US" sz="1200" dirty="0">
                <a:solidFill>
                  <a:srgbClr val="0D3349"/>
                </a:solidFill>
                <a:latin typeface="Courier New" pitchFamily="34" charset="0"/>
                <a:ea typeface="Courier New" pitchFamily="34" charset="-122"/>
                <a:cs typeface="Courier New" pitchFamily="34" charset="-120"/>
              </a:rPr>
              <a:t>  a.grad.zero_()</a:t>
            </a:r>
            <a:endParaRPr lang="en-US" sz="12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hape 0"/>
          <p:cNvSpPr/>
          <p:nvPr/>
        </p:nvSpPr>
        <p:spPr>
          <a:xfrm>
            <a:off x="0" y="0"/>
            <a:ext cx="9144000" cy="594360"/>
          </a:xfrm>
          <a:prstGeom prst="rect">
            <a:avLst/>
          </a:prstGeom>
          <a:solidFill>
            <a:srgbClr val="0A7373"/>
          </a:solidFill>
          <a:ln w="12700">
            <a:solidFill>
              <a:srgbClr val="0A7373"/>
            </a:solidFill>
            <a:prstDash val="solid"/>
          </a:ln>
        </p:spPr>
        <p:txBody>
          <a:bodyPr/>
          <a:lstStyle/>
          <a:p>
            <a:endParaRPr lang="en-GB"/>
          </a:p>
        </p:txBody>
      </p:sp>
      <p:sp>
        <p:nvSpPr>
          <p:cNvPr id="3" name="Text 1"/>
          <p:cNvSpPr/>
          <p:nvPr/>
        </p:nvSpPr>
        <p:spPr>
          <a:xfrm>
            <a:off x="320040" y="0"/>
            <a:ext cx="8503920" cy="594360"/>
          </a:xfrm>
          <a:prstGeom prst="rect">
            <a:avLst/>
          </a:prstGeom>
          <a:noFill/>
          <a:ln/>
        </p:spPr>
        <p:txBody>
          <a:bodyPr wrap="square" lIns="0" tIns="0" rIns="0" bIns="0" rtlCol="0" anchor="ctr"/>
          <a:lstStyle/>
          <a:p>
            <a:pPr marL="0" indent="0">
              <a:buNone/>
            </a:pPr>
            <a:r>
              <a:rPr lang="en-US" sz="2100" b="1" dirty="0">
                <a:solidFill>
                  <a:srgbClr val="FFFFFF"/>
                </a:solidFill>
                <a:latin typeface="Calibri" pitchFamily="34" charset="0"/>
                <a:ea typeface="Calibri" pitchFamily="34" charset="-122"/>
                <a:cs typeface="Calibri" pitchFamily="34" charset="-120"/>
              </a:rPr>
              <a:t>The Full Training Loop — Standard Pattern</a:t>
            </a:r>
            <a:endParaRPr lang="en-US" sz="2100" dirty="0"/>
          </a:p>
        </p:txBody>
      </p:sp>
      <p:sp>
        <p:nvSpPr>
          <p:cNvPr id="4" name="Text 2"/>
          <p:cNvSpPr/>
          <p:nvPr/>
        </p:nvSpPr>
        <p:spPr>
          <a:xfrm>
            <a:off x="320040" y="923544"/>
            <a:ext cx="8503920" cy="347472"/>
          </a:xfrm>
          <a:prstGeom prst="rect">
            <a:avLst/>
          </a:prstGeom>
          <a:noFill/>
          <a:ln/>
        </p:spPr>
        <p:txBody>
          <a:bodyPr wrap="square" rtlCol="0" anchor="ctr"/>
          <a:lstStyle/>
          <a:p>
            <a:pPr marL="0" indent="0">
              <a:buNone/>
            </a:pPr>
            <a:r>
              <a:rPr lang="en-US" sz="1400" dirty="0">
                <a:solidFill>
                  <a:srgbClr val="1A2E3A"/>
                </a:solidFill>
                <a:latin typeface="Calibri" pitchFamily="34" charset="0"/>
                <a:ea typeface="Calibri" pitchFamily="34" charset="-122"/>
                <a:cs typeface="Calibri" pitchFamily="34" charset="-120"/>
              </a:rPr>
              <a:t>With an optimiser, the update step is also automated:</a:t>
            </a:r>
            <a:endParaRPr lang="en-US" sz="1400" dirty="0"/>
          </a:p>
        </p:txBody>
      </p:sp>
      <p:sp>
        <p:nvSpPr>
          <p:cNvPr id="5" name="Shape 3"/>
          <p:cNvSpPr/>
          <p:nvPr/>
        </p:nvSpPr>
        <p:spPr>
          <a:xfrm>
            <a:off x="155448" y="1513332"/>
            <a:ext cx="6099048" cy="2404872"/>
          </a:xfrm>
          <a:prstGeom prst="rect">
            <a:avLst/>
          </a:prstGeom>
          <a:solidFill>
            <a:srgbClr val="F0F4F0"/>
          </a:solidFill>
          <a:ln w="19050">
            <a:solidFill>
              <a:srgbClr val="2EC4B6"/>
            </a:solidFill>
            <a:prstDash val="solid"/>
          </a:ln>
        </p:spPr>
        <p:txBody>
          <a:bodyPr/>
          <a:lstStyle/>
          <a:p>
            <a:endParaRPr lang="en-GB"/>
          </a:p>
        </p:txBody>
      </p:sp>
      <p:sp>
        <p:nvSpPr>
          <p:cNvPr id="6" name="Text 4"/>
          <p:cNvSpPr/>
          <p:nvPr/>
        </p:nvSpPr>
        <p:spPr>
          <a:xfrm>
            <a:off x="210312" y="1696212"/>
            <a:ext cx="6163056" cy="1737360"/>
          </a:xfrm>
          <a:prstGeom prst="rect">
            <a:avLst/>
          </a:prstGeom>
          <a:noFill/>
          <a:ln/>
        </p:spPr>
        <p:txBody>
          <a:bodyPr wrap="square" rtlCol="0" anchor="t"/>
          <a:lstStyle/>
          <a:p>
            <a:pPr marL="0" indent="0">
              <a:buNone/>
            </a:pPr>
            <a:r>
              <a:rPr lang="en-US" sz="1400" dirty="0">
                <a:solidFill>
                  <a:srgbClr val="0D3349"/>
                </a:solidFill>
                <a:latin typeface="Courier New" pitchFamily="34" charset="0"/>
                <a:ea typeface="Courier New" pitchFamily="34" charset="-122"/>
                <a:cs typeface="Courier New" pitchFamily="34" charset="-120"/>
              </a:rPr>
              <a:t>optimizer = torch.optim.Adam([a, b, c, d], lr=0.05)</a:t>
            </a:r>
            <a:endParaRPr lang="en-US" sz="1400" dirty="0"/>
          </a:p>
          <a:p>
            <a:pPr marL="0" indent="0">
              <a:buNone/>
            </a:pPr>
            <a:endParaRPr lang="en-US" sz="1400" dirty="0"/>
          </a:p>
          <a:p>
            <a:pPr marL="0" indent="0">
              <a:buNone/>
            </a:pPr>
            <a:r>
              <a:rPr lang="en-US" sz="1400" dirty="0">
                <a:solidFill>
                  <a:srgbClr val="0D3349"/>
                </a:solidFill>
                <a:latin typeface="Courier New" pitchFamily="34" charset="0"/>
                <a:ea typeface="Courier New" pitchFamily="34" charset="-122"/>
                <a:cs typeface="Courier New" pitchFamily="34" charset="-120"/>
              </a:rPr>
              <a:t>for step in range(500):</a:t>
            </a:r>
            <a:endParaRPr lang="en-US" sz="1400" dirty="0"/>
          </a:p>
          <a:p>
            <a:pPr marL="0" indent="0">
              <a:buNone/>
            </a:pPr>
            <a:r>
              <a:rPr lang="en-US" sz="1400" dirty="0">
                <a:solidFill>
                  <a:srgbClr val="0D3349"/>
                </a:solidFill>
                <a:latin typeface="Courier New" pitchFamily="34" charset="0"/>
                <a:ea typeface="Courier New" pitchFamily="34" charset="-122"/>
                <a:cs typeface="Courier New" pitchFamily="34" charset="-120"/>
              </a:rPr>
              <a:t>    y_pred = a + b*x + c*x**2 + d*x**3  # 1. Forward</a:t>
            </a:r>
            <a:endParaRPr lang="en-US" sz="1400" dirty="0"/>
          </a:p>
          <a:p>
            <a:pPr marL="0" indent="0">
              <a:buNone/>
            </a:pPr>
            <a:r>
              <a:rPr lang="en-US" sz="1400" dirty="0">
                <a:solidFill>
                  <a:srgbClr val="0D3349"/>
                </a:solidFill>
                <a:latin typeface="Courier New" pitchFamily="34" charset="0"/>
                <a:ea typeface="Courier New" pitchFamily="34" charset="-122"/>
                <a:cs typeface="Courier New" pitchFamily="34" charset="-120"/>
              </a:rPr>
              <a:t>    loss   = (y_pred - y_true).pow(2).mean()  # 2. Loss</a:t>
            </a:r>
            <a:endParaRPr lang="en-US" sz="1400" dirty="0"/>
          </a:p>
          <a:p>
            <a:pPr marL="0" indent="0">
              <a:buNone/>
            </a:pPr>
            <a:r>
              <a:rPr lang="en-US" sz="1400" dirty="0">
                <a:solidFill>
                  <a:srgbClr val="0D3349"/>
                </a:solidFill>
                <a:latin typeface="Courier New" pitchFamily="34" charset="0"/>
                <a:ea typeface="Courier New" pitchFamily="34" charset="-122"/>
                <a:cs typeface="Courier New" pitchFamily="34" charset="-120"/>
              </a:rPr>
              <a:t>    optimizer.zero_grad()  # 3. Reset gradients</a:t>
            </a:r>
            <a:endParaRPr lang="en-US" sz="1400" dirty="0"/>
          </a:p>
          <a:p>
            <a:pPr marL="0" indent="0">
              <a:buNone/>
            </a:pPr>
            <a:r>
              <a:rPr lang="en-US" sz="1400" dirty="0">
                <a:solidFill>
                  <a:srgbClr val="0D3349"/>
                </a:solidFill>
                <a:latin typeface="Courier New" pitchFamily="34" charset="0"/>
                <a:ea typeface="Courier New" pitchFamily="34" charset="-122"/>
                <a:cs typeface="Courier New" pitchFamily="34" charset="-120"/>
              </a:rPr>
              <a:t>    loss.backward()        # 4. Autograd fills .grad</a:t>
            </a:r>
            <a:endParaRPr lang="en-US" sz="1400" dirty="0"/>
          </a:p>
          <a:p>
            <a:pPr marL="0" indent="0">
              <a:buNone/>
            </a:pPr>
            <a:r>
              <a:rPr lang="en-US" sz="1400" dirty="0">
                <a:solidFill>
                  <a:srgbClr val="0D3349"/>
                </a:solidFill>
                <a:latin typeface="Courier New" pitchFamily="34" charset="0"/>
                <a:ea typeface="Courier New" pitchFamily="34" charset="-122"/>
                <a:cs typeface="Courier New" pitchFamily="34" charset="-120"/>
              </a:rPr>
              <a:t>    optimizer.step()       # 5. Update parameters</a:t>
            </a:r>
            <a:endParaRPr lang="en-US" sz="1400" dirty="0"/>
          </a:p>
        </p:txBody>
      </p:sp>
      <p:sp>
        <p:nvSpPr>
          <p:cNvPr id="7" name="Shape 5"/>
          <p:cNvSpPr/>
          <p:nvPr/>
        </p:nvSpPr>
        <p:spPr>
          <a:xfrm>
            <a:off x="6492240" y="1389888"/>
            <a:ext cx="384048" cy="384048"/>
          </a:xfrm>
          <a:prstGeom prst="ellipse">
            <a:avLst/>
          </a:prstGeom>
          <a:solidFill>
            <a:srgbClr val="0A7373"/>
          </a:solidFill>
          <a:ln w="12700">
            <a:solidFill>
              <a:srgbClr val="0A7373"/>
            </a:solidFill>
            <a:prstDash val="solid"/>
          </a:ln>
        </p:spPr>
        <p:txBody>
          <a:bodyPr/>
          <a:lstStyle/>
          <a:p>
            <a:endParaRPr lang="en-GB"/>
          </a:p>
        </p:txBody>
      </p:sp>
      <p:sp>
        <p:nvSpPr>
          <p:cNvPr id="8" name="Text 6"/>
          <p:cNvSpPr/>
          <p:nvPr/>
        </p:nvSpPr>
        <p:spPr>
          <a:xfrm>
            <a:off x="6492240" y="1389888"/>
            <a:ext cx="384048" cy="384048"/>
          </a:xfrm>
          <a:prstGeom prst="rect">
            <a:avLst/>
          </a:prstGeom>
          <a:noFill/>
          <a:ln/>
        </p:spPr>
        <p:txBody>
          <a:bodyPr wrap="square" rtlCol="0" anchor="ctr"/>
          <a:lstStyle/>
          <a:p>
            <a:pPr marL="0" indent="0" algn="ctr">
              <a:buNone/>
            </a:pPr>
            <a:r>
              <a:rPr lang="en-US" sz="1000" b="1" dirty="0">
                <a:solidFill>
                  <a:srgbClr val="FFFFFF"/>
                </a:solidFill>
                <a:latin typeface="Calibri" pitchFamily="34" charset="0"/>
                <a:ea typeface="Calibri" pitchFamily="34" charset="-122"/>
                <a:cs typeface="Calibri" pitchFamily="34" charset="-120"/>
              </a:rPr>
              <a:t>1+2</a:t>
            </a:r>
            <a:endParaRPr lang="en-US" sz="1000" dirty="0"/>
          </a:p>
        </p:txBody>
      </p:sp>
      <p:sp>
        <p:nvSpPr>
          <p:cNvPr id="9" name="Text 7"/>
          <p:cNvSpPr/>
          <p:nvPr/>
        </p:nvSpPr>
        <p:spPr>
          <a:xfrm>
            <a:off x="6995160" y="1389888"/>
            <a:ext cx="2926080" cy="640080"/>
          </a:xfrm>
          <a:prstGeom prst="rect">
            <a:avLst/>
          </a:prstGeom>
          <a:noFill/>
          <a:ln/>
        </p:spPr>
        <p:txBody>
          <a:bodyPr wrap="square" rtlCol="0" anchor="ctr"/>
          <a:lstStyle/>
          <a:p>
            <a:pPr marL="0" indent="0">
              <a:buNone/>
            </a:pPr>
            <a:r>
              <a:rPr lang="en-US" sz="1200" dirty="0">
                <a:solidFill>
                  <a:srgbClr val="1A2E3A"/>
                </a:solidFill>
                <a:latin typeface="Calibri" pitchFamily="34" charset="0"/>
                <a:ea typeface="Calibri" pitchFamily="34" charset="-122"/>
                <a:cs typeface="Calibri" pitchFamily="34" charset="-120"/>
              </a:rPr>
              <a:t>Forward: compute prediction</a:t>
            </a:r>
            <a:endParaRPr lang="en-US" sz="1200" dirty="0"/>
          </a:p>
          <a:p>
            <a:pPr marL="0" indent="0">
              <a:buNone/>
            </a:pPr>
            <a:r>
              <a:rPr lang="en-US" sz="1200" dirty="0">
                <a:solidFill>
                  <a:srgbClr val="1A2E3A"/>
                </a:solidFill>
                <a:latin typeface="Calibri" pitchFamily="34" charset="0"/>
                <a:ea typeface="Calibri" pitchFamily="34" charset="-122"/>
                <a:cs typeface="Calibri" pitchFamily="34" charset="-120"/>
              </a:rPr>
              <a:t>and measure error</a:t>
            </a:r>
            <a:endParaRPr lang="en-US" sz="1200" dirty="0"/>
          </a:p>
        </p:txBody>
      </p:sp>
      <p:sp>
        <p:nvSpPr>
          <p:cNvPr id="10" name="Shape 8"/>
          <p:cNvSpPr/>
          <p:nvPr/>
        </p:nvSpPr>
        <p:spPr>
          <a:xfrm>
            <a:off x="6492240" y="2167128"/>
            <a:ext cx="384048" cy="384048"/>
          </a:xfrm>
          <a:prstGeom prst="ellipse">
            <a:avLst/>
          </a:prstGeom>
          <a:solidFill>
            <a:srgbClr val="0D3349"/>
          </a:solidFill>
          <a:ln w="12700">
            <a:solidFill>
              <a:srgbClr val="0D3349"/>
            </a:solidFill>
            <a:prstDash val="solid"/>
          </a:ln>
        </p:spPr>
        <p:txBody>
          <a:bodyPr/>
          <a:lstStyle/>
          <a:p>
            <a:endParaRPr lang="en-GB"/>
          </a:p>
        </p:txBody>
      </p:sp>
      <p:sp>
        <p:nvSpPr>
          <p:cNvPr id="11" name="Text 9"/>
          <p:cNvSpPr/>
          <p:nvPr/>
        </p:nvSpPr>
        <p:spPr>
          <a:xfrm>
            <a:off x="6492240" y="2167128"/>
            <a:ext cx="384048" cy="384048"/>
          </a:xfrm>
          <a:prstGeom prst="rect">
            <a:avLst/>
          </a:prstGeom>
          <a:noFill/>
          <a:ln/>
        </p:spPr>
        <p:txBody>
          <a:bodyPr wrap="square" rtlCol="0" anchor="ctr"/>
          <a:lstStyle/>
          <a:p>
            <a:pPr marL="0" indent="0" algn="ctr">
              <a:buNone/>
            </a:pPr>
            <a:r>
              <a:rPr lang="en-US" sz="1000" b="1" dirty="0">
                <a:solidFill>
                  <a:srgbClr val="FFFFFF"/>
                </a:solidFill>
                <a:latin typeface="Calibri" pitchFamily="34" charset="0"/>
                <a:ea typeface="Calibri" pitchFamily="34" charset="-122"/>
                <a:cs typeface="Calibri" pitchFamily="34" charset="-120"/>
              </a:rPr>
              <a:t>3</a:t>
            </a:r>
            <a:endParaRPr lang="en-US" sz="1000" dirty="0"/>
          </a:p>
        </p:txBody>
      </p:sp>
      <p:sp>
        <p:nvSpPr>
          <p:cNvPr id="12" name="Text 10"/>
          <p:cNvSpPr/>
          <p:nvPr/>
        </p:nvSpPr>
        <p:spPr>
          <a:xfrm>
            <a:off x="6995160" y="2167128"/>
            <a:ext cx="2926080" cy="640080"/>
          </a:xfrm>
          <a:prstGeom prst="rect">
            <a:avLst/>
          </a:prstGeom>
          <a:noFill/>
          <a:ln/>
        </p:spPr>
        <p:txBody>
          <a:bodyPr wrap="square" rtlCol="0" anchor="ctr"/>
          <a:lstStyle/>
          <a:p>
            <a:pPr marL="0" indent="0">
              <a:buNone/>
            </a:pPr>
            <a:r>
              <a:rPr lang="en-US" sz="1200" dirty="0">
                <a:solidFill>
                  <a:srgbClr val="1A2E3A"/>
                </a:solidFill>
                <a:latin typeface="Calibri" pitchFamily="34" charset="0"/>
                <a:ea typeface="Calibri" pitchFamily="34" charset="-122"/>
                <a:cs typeface="Calibri" pitchFamily="34" charset="-120"/>
              </a:rPr>
              <a:t>Clear old gradients</a:t>
            </a:r>
            <a:endParaRPr lang="en-US" sz="1200" dirty="0"/>
          </a:p>
          <a:p>
            <a:pPr marL="0" indent="0">
              <a:buNone/>
            </a:pPr>
            <a:r>
              <a:rPr lang="en-US" sz="1200" dirty="0">
                <a:solidFill>
                  <a:srgbClr val="1A2E3A"/>
                </a:solidFill>
                <a:latin typeface="Calibri" pitchFamily="34" charset="0"/>
                <a:ea typeface="Calibri" pitchFamily="34" charset="-122"/>
                <a:cs typeface="Calibri" pitchFamily="34" charset="-120"/>
              </a:rPr>
              <a:t>(PyTorch accumulates)</a:t>
            </a:r>
            <a:endParaRPr lang="en-US" sz="1200" dirty="0"/>
          </a:p>
        </p:txBody>
      </p:sp>
      <p:sp>
        <p:nvSpPr>
          <p:cNvPr id="13" name="Shape 11"/>
          <p:cNvSpPr/>
          <p:nvPr/>
        </p:nvSpPr>
        <p:spPr>
          <a:xfrm>
            <a:off x="6492240" y="2715768"/>
            <a:ext cx="384048" cy="384048"/>
          </a:xfrm>
          <a:prstGeom prst="ellipse">
            <a:avLst/>
          </a:prstGeom>
          <a:solidFill>
            <a:srgbClr val="E05C35"/>
          </a:solidFill>
          <a:ln w="12700">
            <a:solidFill>
              <a:srgbClr val="E05C35"/>
            </a:solidFill>
            <a:prstDash val="solid"/>
          </a:ln>
        </p:spPr>
        <p:txBody>
          <a:bodyPr/>
          <a:lstStyle/>
          <a:p>
            <a:endParaRPr lang="en-GB"/>
          </a:p>
        </p:txBody>
      </p:sp>
      <p:sp>
        <p:nvSpPr>
          <p:cNvPr id="14" name="Text 12"/>
          <p:cNvSpPr/>
          <p:nvPr/>
        </p:nvSpPr>
        <p:spPr>
          <a:xfrm>
            <a:off x="6492240" y="2715768"/>
            <a:ext cx="384048" cy="384048"/>
          </a:xfrm>
          <a:prstGeom prst="rect">
            <a:avLst/>
          </a:prstGeom>
          <a:noFill/>
          <a:ln/>
        </p:spPr>
        <p:txBody>
          <a:bodyPr wrap="square" rtlCol="0" anchor="ctr"/>
          <a:lstStyle/>
          <a:p>
            <a:pPr marL="0" indent="0" algn="ctr">
              <a:buNone/>
            </a:pPr>
            <a:r>
              <a:rPr lang="en-US" sz="1000" b="1" dirty="0">
                <a:solidFill>
                  <a:srgbClr val="FFFFFF"/>
                </a:solidFill>
                <a:latin typeface="Calibri" pitchFamily="34" charset="0"/>
                <a:ea typeface="Calibri" pitchFamily="34" charset="-122"/>
                <a:cs typeface="Calibri" pitchFamily="34" charset="-120"/>
              </a:rPr>
              <a:t>4</a:t>
            </a:r>
            <a:endParaRPr lang="en-US" sz="1000" dirty="0"/>
          </a:p>
        </p:txBody>
      </p:sp>
      <p:sp>
        <p:nvSpPr>
          <p:cNvPr id="15" name="Text 13"/>
          <p:cNvSpPr/>
          <p:nvPr/>
        </p:nvSpPr>
        <p:spPr>
          <a:xfrm>
            <a:off x="6995160" y="2715768"/>
            <a:ext cx="2926080" cy="640080"/>
          </a:xfrm>
          <a:prstGeom prst="rect">
            <a:avLst/>
          </a:prstGeom>
          <a:noFill/>
          <a:ln/>
        </p:spPr>
        <p:txBody>
          <a:bodyPr wrap="square" rtlCol="0" anchor="ctr"/>
          <a:lstStyle/>
          <a:p>
            <a:pPr marL="0" indent="0">
              <a:buNone/>
            </a:pPr>
            <a:r>
              <a:rPr lang="en-US" sz="1200" dirty="0">
                <a:solidFill>
                  <a:srgbClr val="1A2E3A"/>
                </a:solidFill>
                <a:latin typeface="Calibri" pitchFamily="34" charset="0"/>
                <a:ea typeface="Calibri" pitchFamily="34" charset="-122"/>
                <a:cs typeface="Calibri" pitchFamily="34" charset="-120"/>
              </a:rPr>
              <a:t>Autograd fills .grad</a:t>
            </a:r>
            <a:endParaRPr lang="en-US" sz="1200" dirty="0"/>
          </a:p>
          <a:p>
            <a:pPr marL="0" indent="0">
              <a:buNone/>
            </a:pPr>
            <a:r>
              <a:rPr lang="en-US" sz="1200" dirty="0">
                <a:solidFill>
                  <a:srgbClr val="1A2E3A"/>
                </a:solidFill>
                <a:latin typeface="Calibri" pitchFamily="34" charset="0"/>
                <a:ea typeface="Calibri" pitchFamily="34" charset="-122"/>
                <a:cs typeface="Calibri" pitchFamily="34" charset="-120"/>
              </a:rPr>
              <a:t>for every parameter</a:t>
            </a:r>
            <a:endParaRPr lang="en-US" sz="1200" dirty="0"/>
          </a:p>
        </p:txBody>
      </p:sp>
      <p:sp>
        <p:nvSpPr>
          <p:cNvPr id="16" name="Shape 14"/>
          <p:cNvSpPr/>
          <p:nvPr/>
        </p:nvSpPr>
        <p:spPr>
          <a:xfrm>
            <a:off x="6492240" y="3337560"/>
            <a:ext cx="384048" cy="384048"/>
          </a:xfrm>
          <a:prstGeom prst="ellipse">
            <a:avLst/>
          </a:prstGeom>
          <a:solidFill>
            <a:srgbClr val="2EC4B6"/>
          </a:solidFill>
          <a:ln w="12700">
            <a:solidFill>
              <a:srgbClr val="2EC4B6"/>
            </a:solidFill>
            <a:prstDash val="solid"/>
          </a:ln>
        </p:spPr>
        <p:txBody>
          <a:bodyPr/>
          <a:lstStyle/>
          <a:p>
            <a:endParaRPr lang="en-GB"/>
          </a:p>
        </p:txBody>
      </p:sp>
      <p:sp>
        <p:nvSpPr>
          <p:cNvPr id="17" name="Text 15"/>
          <p:cNvSpPr/>
          <p:nvPr/>
        </p:nvSpPr>
        <p:spPr>
          <a:xfrm>
            <a:off x="6492240" y="3337560"/>
            <a:ext cx="384048" cy="384048"/>
          </a:xfrm>
          <a:prstGeom prst="rect">
            <a:avLst/>
          </a:prstGeom>
          <a:noFill/>
          <a:ln/>
        </p:spPr>
        <p:txBody>
          <a:bodyPr wrap="square" rtlCol="0" anchor="ctr"/>
          <a:lstStyle/>
          <a:p>
            <a:pPr marL="0" indent="0" algn="ctr">
              <a:buNone/>
            </a:pPr>
            <a:r>
              <a:rPr lang="en-US" sz="1000" b="1" dirty="0">
                <a:solidFill>
                  <a:srgbClr val="FFFFFF"/>
                </a:solidFill>
                <a:latin typeface="Calibri" pitchFamily="34" charset="0"/>
                <a:ea typeface="Calibri" pitchFamily="34" charset="-122"/>
                <a:cs typeface="Calibri" pitchFamily="34" charset="-120"/>
              </a:rPr>
              <a:t>5</a:t>
            </a:r>
            <a:endParaRPr lang="en-US" sz="1000" dirty="0"/>
          </a:p>
        </p:txBody>
      </p:sp>
      <p:sp>
        <p:nvSpPr>
          <p:cNvPr id="18" name="Text 16"/>
          <p:cNvSpPr/>
          <p:nvPr/>
        </p:nvSpPr>
        <p:spPr>
          <a:xfrm>
            <a:off x="6995160" y="3337560"/>
            <a:ext cx="2926080" cy="640080"/>
          </a:xfrm>
          <a:prstGeom prst="rect">
            <a:avLst/>
          </a:prstGeom>
          <a:noFill/>
          <a:ln/>
        </p:spPr>
        <p:txBody>
          <a:bodyPr wrap="square" rtlCol="0" anchor="ctr"/>
          <a:lstStyle/>
          <a:p>
            <a:pPr marL="0" indent="0">
              <a:buNone/>
            </a:pPr>
            <a:r>
              <a:rPr lang="en-US" sz="1200" dirty="0">
                <a:solidFill>
                  <a:srgbClr val="1A2E3A"/>
                </a:solidFill>
                <a:latin typeface="Calibri" pitchFamily="34" charset="0"/>
                <a:ea typeface="Calibri" pitchFamily="34" charset="-122"/>
                <a:cs typeface="Calibri" pitchFamily="34" charset="-120"/>
              </a:rPr>
              <a:t>Nudge params opposite</a:t>
            </a:r>
            <a:endParaRPr lang="en-US" sz="1200" dirty="0"/>
          </a:p>
          <a:p>
            <a:pPr marL="0" indent="0">
              <a:buNone/>
            </a:pPr>
            <a:r>
              <a:rPr lang="en-US" sz="1200" dirty="0">
                <a:solidFill>
                  <a:srgbClr val="1A2E3A"/>
                </a:solidFill>
                <a:latin typeface="Calibri" pitchFamily="34" charset="0"/>
                <a:ea typeface="Calibri" pitchFamily="34" charset="-122"/>
                <a:cs typeface="Calibri" pitchFamily="34" charset="-120"/>
              </a:rPr>
              <a:t>to gradient direction</a:t>
            </a:r>
            <a:endParaRPr lang="en-US" sz="12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hape 0"/>
          <p:cNvSpPr/>
          <p:nvPr/>
        </p:nvSpPr>
        <p:spPr>
          <a:xfrm>
            <a:off x="0" y="0"/>
            <a:ext cx="9144000" cy="594360"/>
          </a:xfrm>
          <a:prstGeom prst="rect">
            <a:avLst/>
          </a:prstGeom>
          <a:solidFill>
            <a:srgbClr val="E05C35"/>
          </a:solidFill>
          <a:ln w="12700">
            <a:solidFill>
              <a:srgbClr val="E05C35"/>
            </a:solidFill>
            <a:prstDash val="solid"/>
          </a:ln>
        </p:spPr>
        <p:txBody>
          <a:bodyPr/>
          <a:lstStyle/>
          <a:p>
            <a:endParaRPr lang="en-GB"/>
          </a:p>
        </p:txBody>
      </p:sp>
      <p:sp>
        <p:nvSpPr>
          <p:cNvPr id="3" name="Text 1"/>
          <p:cNvSpPr/>
          <p:nvPr/>
        </p:nvSpPr>
        <p:spPr>
          <a:xfrm>
            <a:off x="320040" y="0"/>
            <a:ext cx="8503920" cy="594360"/>
          </a:xfrm>
          <a:prstGeom prst="rect">
            <a:avLst/>
          </a:prstGeom>
          <a:noFill/>
          <a:ln/>
        </p:spPr>
        <p:txBody>
          <a:bodyPr wrap="square" lIns="0" tIns="0" rIns="0" bIns="0" rtlCol="0" anchor="ctr"/>
          <a:lstStyle/>
          <a:p>
            <a:pPr marL="0" indent="0">
              <a:buNone/>
            </a:pPr>
            <a:r>
              <a:rPr lang="en-US" sz="1900" b="1" dirty="0">
                <a:solidFill>
                  <a:srgbClr val="FFFFFF"/>
                </a:solidFill>
                <a:latin typeface="Calibri" pitchFamily="34" charset="0"/>
                <a:ea typeface="Calibri" pitchFamily="34" charset="-122"/>
                <a:cs typeface="Calibri" pitchFamily="34" charset="-120"/>
              </a:rPr>
              <a:t> Exercise A2 — Same with Autograd</a:t>
            </a:r>
            <a:endParaRPr lang="en-US" sz="1900" dirty="0"/>
          </a:p>
        </p:txBody>
      </p:sp>
      <p:sp>
        <p:nvSpPr>
          <p:cNvPr id="4" name="Text 2"/>
          <p:cNvSpPr/>
          <p:nvPr/>
        </p:nvSpPr>
        <p:spPr>
          <a:xfrm>
            <a:off x="320040" y="685800"/>
            <a:ext cx="8503920" cy="347472"/>
          </a:xfrm>
          <a:prstGeom prst="rect">
            <a:avLst/>
          </a:prstGeom>
          <a:noFill/>
          <a:ln/>
        </p:spPr>
        <p:txBody>
          <a:bodyPr wrap="square" rtlCol="0" anchor="ctr"/>
          <a:lstStyle/>
          <a:p>
            <a:pPr marL="0" indent="0">
              <a:buNone/>
            </a:pPr>
            <a:r>
              <a:rPr lang="en-US" sz="1300" i="1" dirty="0">
                <a:solidFill>
                  <a:srgbClr val="5A7A8A"/>
                </a:solidFill>
                <a:latin typeface="Calibri" pitchFamily="34" charset="0"/>
                <a:ea typeface="Calibri" pitchFamily="34" charset="-122"/>
                <a:cs typeface="Calibri" pitchFamily="34" charset="-120"/>
              </a:rPr>
              <a:t>Replace hand-written gradients — does the result match?</a:t>
            </a:r>
            <a:endParaRPr lang="en-US" sz="1300" dirty="0"/>
          </a:p>
        </p:txBody>
      </p:sp>
      <p:sp>
        <p:nvSpPr>
          <p:cNvPr id="5" name="Text 3"/>
          <p:cNvSpPr/>
          <p:nvPr/>
        </p:nvSpPr>
        <p:spPr>
          <a:xfrm>
            <a:off x="320040" y="1078992"/>
            <a:ext cx="8503920" cy="347472"/>
          </a:xfrm>
          <a:prstGeom prst="rect">
            <a:avLst/>
          </a:prstGeom>
          <a:noFill/>
          <a:ln/>
        </p:spPr>
        <p:txBody>
          <a:bodyPr wrap="square" rtlCol="0" anchor="ctr"/>
          <a:lstStyle/>
          <a:p>
            <a:pPr marL="0" indent="0">
              <a:buNone/>
            </a:pPr>
            <a:r>
              <a:rPr lang="en-US" sz="1400" b="1" dirty="0">
                <a:solidFill>
                  <a:srgbClr val="E05C35"/>
                </a:solidFill>
                <a:latin typeface="Calibri" pitchFamily="34" charset="0"/>
                <a:ea typeface="Calibri" pitchFamily="34" charset="-122"/>
                <a:cs typeface="Calibri" pitchFamily="34" charset="-120"/>
              </a:rPr>
              <a:t>What to do and observe:</a:t>
            </a:r>
            <a:endParaRPr lang="en-US" sz="1400" dirty="0"/>
          </a:p>
        </p:txBody>
      </p:sp>
      <p:sp>
        <p:nvSpPr>
          <p:cNvPr id="6" name="Shape 4"/>
          <p:cNvSpPr/>
          <p:nvPr/>
        </p:nvSpPr>
        <p:spPr>
          <a:xfrm>
            <a:off x="320040" y="1536192"/>
            <a:ext cx="384048" cy="384048"/>
          </a:xfrm>
          <a:prstGeom prst="ellipse">
            <a:avLst/>
          </a:prstGeom>
          <a:solidFill>
            <a:srgbClr val="0A7373"/>
          </a:solidFill>
          <a:ln w="12700">
            <a:solidFill>
              <a:srgbClr val="0A7373"/>
            </a:solidFill>
            <a:prstDash val="solid"/>
          </a:ln>
        </p:spPr>
        <p:txBody>
          <a:bodyPr/>
          <a:lstStyle/>
          <a:p>
            <a:endParaRPr lang="en-GB"/>
          </a:p>
        </p:txBody>
      </p:sp>
      <p:sp>
        <p:nvSpPr>
          <p:cNvPr id="7" name="Text 5"/>
          <p:cNvSpPr/>
          <p:nvPr/>
        </p:nvSpPr>
        <p:spPr>
          <a:xfrm>
            <a:off x="320040" y="1536192"/>
            <a:ext cx="384048" cy="384048"/>
          </a:xfrm>
          <a:prstGeom prst="rect">
            <a:avLst/>
          </a:prstGeom>
          <a:noFill/>
          <a:ln/>
        </p:spPr>
        <p:txBody>
          <a:bodyPr wrap="square" rtlCol="0" anchor="ctr"/>
          <a:lstStyle/>
          <a:p>
            <a:pPr marL="0" indent="0" algn="ctr">
              <a:buNone/>
            </a:pPr>
            <a:r>
              <a:rPr lang="en-US" sz="1100" b="1" dirty="0">
                <a:solidFill>
                  <a:srgbClr val="FFFFFF"/>
                </a:solidFill>
                <a:latin typeface="Calibri" pitchFamily="34" charset="0"/>
                <a:ea typeface="Calibri" pitchFamily="34" charset="-122"/>
                <a:cs typeface="Calibri" pitchFamily="34" charset="-120"/>
              </a:rPr>
              <a:t>1</a:t>
            </a:r>
            <a:endParaRPr lang="en-US" sz="1100" dirty="0"/>
          </a:p>
        </p:txBody>
      </p:sp>
      <p:sp>
        <p:nvSpPr>
          <p:cNvPr id="8" name="Text 6"/>
          <p:cNvSpPr/>
          <p:nvPr/>
        </p:nvSpPr>
        <p:spPr>
          <a:xfrm>
            <a:off x="868680" y="1554480"/>
            <a:ext cx="7955280" cy="566928"/>
          </a:xfrm>
          <a:prstGeom prst="rect">
            <a:avLst/>
          </a:prstGeom>
          <a:noFill/>
          <a:ln/>
        </p:spPr>
        <p:txBody>
          <a:bodyPr wrap="square" rtlCol="0" anchor="ctr"/>
          <a:lstStyle/>
          <a:p>
            <a:pPr marL="0" indent="0">
              <a:buNone/>
            </a:pPr>
            <a:r>
              <a:rPr lang="en-US" sz="1300" dirty="0">
                <a:solidFill>
                  <a:srgbClr val="1A2E3A"/>
                </a:solidFill>
                <a:latin typeface="Calibri" pitchFamily="34" charset="0"/>
                <a:ea typeface="Calibri" pitchFamily="34" charset="-122"/>
                <a:cs typeface="Calibri" pitchFamily="34" charset="-120"/>
              </a:rPr>
              <a:t>Run Section A2 cells — notice requires_grad=True is the only change to the setup</a:t>
            </a:r>
            <a:endParaRPr lang="en-US" sz="1300" dirty="0"/>
          </a:p>
        </p:txBody>
      </p:sp>
      <p:sp>
        <p:nvSpPr>
          <p:cNvPr id="9" name="Shape 7"/>
          <p:cNvSpPr/>
          <p:nvPr/>
        </p:nvSpPr>
        <p:spPr>
          <a:xfrm>
            <a:off x="320040" y="2194560"/>
            <a:ext cx="384048" cy="384048"/>
          </a:xfrm>
          <a:prstGeom prst="ellipse">
            <a:avLst/>
          </a:prstGeom>
          <a:solidFill>
            <a:srgbClr val="0A7373"/>
          </a:solidFill>
          <a:ln w="12700">
            <a:solidFill>
              <a:srgbClr val="0A7373"/>
            </a:solidFill>
            <a:prstDash val="solid"/>
          </a:ln>
        </p:spPr>
        <p:txBody>
          <a:bodyPr/>
          <a:lstStyle/>
          <a:p>
            <a:endParaRPr lang="en-GB"/>
          </a:p>
        </p:txBody>
      </p:sp>
      <p:sp>
        <p:nvSpPr>
          <p:cNvPr id="10" name="Text 8"/>
          <p:cNvSpPr/>
          <p:nvPr/>
        </p:nvSpPr>
        <p:spPr>
          <a:xfrm>
            <a:off x="320040" y="2194560"/>
            <a:ext cx="384048" cy="384048"/>
          </a:xfrm>
          <a:prstGeom prst="rect">
            <a:avLst/>
          </a:prstGeom>
          <a:noFill/>
          <a:ln/>
        </p:spPr>
        <p:txBody>
          <a:bodyPr wrap="square" rtlCol="0" anchor="ctr"/>
          <a:lstStyle/>
          <a:p>
            <a:pPr marL="0" indent="0" algn="ctr">
              <a:buNone/>
            </a:pPr>
            <a:r>
              <a:rPr lang="en-US" sz="1100" b="1" dirty="0">
                <a:solidFill>
                  <a:srgbClr val="FFFFFF"/>
                </a:solidFill>
                <a:latin typeface="Calibri" pitchFamily="34" charset="0"/>
                <a:ea typeface="Calibri" pitchFamily="34" charset="-122"/>
                <a:cs typeface="Calibri" pitchFamily="34" charset="-120"/>
              </a:rPr>
              <a:t>2</a:t>
            </a:r>
            <a:endParaRPr lang="en-US" sz="1100" dirty="0"/>
          </a:p>
        </p:txBody>
      </p:sp>
      <p:sp>
        <p:nvSpPr>
          <p:cNvPr id="11" name="Text 9"/>
          <p:cNvSpPr/>
          <p:nvPr/>
        </p:nvSpPr>
        <p:spPr>
          <a:xfrm>
            <a:off x="868680" y="2212848"/>
            <a:ext cx="7955280" cy="566928"/>
          </a:xfrm>
          <a:prstGeom prst="rect">
            <a:avLst/>
          </a:prstGeom>
          <a:noFill/>
          <a:ln/>
        </p:spPr>
        <p:txBody>
          <a:bodyPr wrap="square" rtlCol="0" anchor="ctr"/>
          <a:lstStyle/>
          <a:p>
            <a:pPr marL="0" indent="0">
              <a:buNone/>
            </a:pPr>
            <a:r>
              <a:rPr lang="en-US" sz="1300" dirty="0">
                <a:solidFill>
                  <a:srgbClr val="1A2E3A"/>
                </a:solidFill>
                <a:latin typeface="Calibri" pitchFamily="34" charset="0"/>
                <a:ea typeface="Calibri" pitchFamily="34" charset="-122"/>
                <a:cs typeface="Calibri" pitchFamily="34" charset="-120"/>
              </a:rPr>
              <a:t>The loop now prints a.grad and b.grad — compare these to grad_a, grad_b from Section A</a:t>
            </a:r>
            <a:endParaRPr lang="en-US" sz="1300" dirty="0"/>
          </a:p>
        </p:txBody>
      </p:sp>
      <p:sp>
        <p:nvSpPr>
          <p:cNvPr id="12" name="Shape 10"/>
          <p:cNvSpPr/>
          <p:nvPr/>
        </p:nvSpPr>
        <p:spPr>
          <a:xfrm>
            <a:off x="320040" y="2852928"/>
            <a:ext cx="384048" cy="384048"/>
          </a:xfrm>
          <a:prstGeom prst="ellipse">
            <a:avLst/>
          </a:prstGeom>
          <a:solidFill>
            <a:srgbClr val="0A7373"/>
          </a:solidFill>
          <a:ln w="12700">
            <a:solidFill>
              <a:srgbClr val="0A7373"/>
            </a:solidFill>
            <a:prstDash val="solid"/>
          </a:ln>
        </p:spPr>
        <p:txBody>
          <a:bodyPr/>
          <a:lstStyle/>
          <a:p>
            <a:endParaRPr lang="en-GB"/>
          </a:p>
        </p:txBody>
      </p:sp>
      <p:sp>
        <p:nvSpPr>
          <p:cNvPr id="13" name="Text 11"/>
          <p:cNvSpPr/>
          <p:nvPr/>
        </p:nvSpPr>
        <p:spPr>
          <a:xfrm>
            <a:off x="320040" y="2852928"/>
            <a:ext cx="384048" cy="384048"/>
          </a:xfrm>
          <a:prstGeom prst="rect">
            <a:avLst/>
          </a:prstGeom>
          <a:noFill/>
          <a:ln/>
        </p:spPr>
        <p:txBody>
          <a:bodyPr wrap="square" rtlCol="0" anchor="ctr"/>
          <a:lstStyle/>
          <a:p>
            <a:pPr marL="0" indent="0" algn="ctr">
              <a:buNone/>
            </a:pPr>
            <a:r>
              <a:rPr lang="en-US" sz="1100" b="1" dirty="0">
                <a:solidFill>
                  <a:srgbClr val="FFFFFF"/>
                </a:solidFill>
                <a:latin typeface="Calibri" pitchFamily="34" charset="0"/>
                <a:ea typeface="Calibri" pitchFamily="34" charset="-122"/>
                <a:cs typeface="Calibri" pitchFamily="34" charset="-120"/>
              </a:rPr>
              <a:t>3</a:t>
            </a:r>
            <a:endParaRPr lang="en-US" sz="1100" dirty="0"/>
          </a:p>
        </p:txBody>
      </p:sp>
      <p:sp>
        <p:nvSpPr>
          <p:cNvPr id="14" name="Text 12"/>
          <p:cNvSpPr/>
          <p:nvPr/>
        </p:nvSpPr>
        <p:spPr>
          <a:xfrm>
            <a:off x="868680" y="2871216"/>
            <a:ext cx="7955280" cy="566928"/>
          </a:xfrm>
          <a:prstGeom prst="rect">
            <a:avLst/>
          </a:prstGeom>
          <a:noFill/>
          <a:ln/>
        </p:spPr>
        <p:txBody>
          <a:bodyPr wrap="square" rtlCol="0" anchor="ctr"/>
          <a:lstStyle/>
          <a:p>
            <a:pPr marL="0" indent="0">
              <a:buNone/>
            </a:pPr>
            <a:r>
              <a:rPr lang="en-US" sz="1300" dirty="0">
                <a:solidFill>
                  <a:srgbClr val="1A2E3A"/>
                </a:solidFill>
                <a:latin typeface="Calibri" pitchFamily="34" charset="0"/>
                <a:ea typeface="Calibri" pitchFamily="34" charset="-122"/>
                <a:cs typeface="Calibri" pitchFamily="34" charset="-120"/>
              </a:rPr>
              <a:t>The overlay plot shows both loss curves — they should sit exactly on top of each other</a:t>
            </a:r>
            <a:endParaRPr lang="en-US" sz="1300" dirty="0"/>
          </a:p>
        </p:txBody>
      </p:sp>
      <p:sp>
        <p:nvSpPr>
          <p:cNvPr id="15" name="Shape 13"/>
          <p:cNvSpPr/>
          <p:nvPr/>
        </p:nvSpPr>
        <p:spPr>
          <a:xfrm>
            <a:off x="320040" y="3511296"/>
            <a:ext cx="384048" cy="384048"/>
          </a:xfrm>
          <a:prstGeom prst="ellipse">
            <a:avLst/>
          </a:prstGeom>
          <a:solidFill>
            <a:srgbClr val="0A7373"/>
          </a:solidFill>
          <a:ln w="12700">
            <a:solidFill>
              <a:srgbClr val="0A7373"/>
            </a:solidFill>
            <a:prstDash val="solid"/>
          </a:ln>
        </p:spPr>
        <p:txBody>
          <a:bodyPr/>
          <a:lstStyle/>
          <a:p>
            <a:endParaRPr lang="en-GB"/>
          </a:p>
        </p:txBody>
      </p:sp>
      <p:sp>
        <p:nvSpPr>
          <p:cNvPr id="16" name="Text 14"/>
          <p:cNvSpPr/>
          <p:nvPr/>
        </p:nvSpPr>
        <p:spPr>
          <a:xfrm>
            <a:off x="320040" y="3511296"/>
            <a:ext cx="384048" cy="384048"/>
          </a:xfrm>
          <a:prstGeom prst="rect">
            <a:avLst/>
          </a:prstGeom>
          <a:noFill/>
          <a:ln/>
        </p:spPr>
        <p:txBody>
          <a:bodyPr wrap="square" rtlCol="0" anchor="ctr"/>
          <a:lstStyle/>
          <a:p>
            <a:pPr marL="0" indent="0" algn="ctr">
              <a:buNone/>
            </a:pPr>
            <a:r>
              <a:rPr lang="en-US" sz="1100" b="1" dirty="0">
                <a:solidFill>
                  <a:srgbClr val="FFFFFF"/>
                </a:solidFill>
                <a:latin typeface="Calibri" pitchFamily="34" charset="0"/>
                <a:ea typeface="Calibri" pitchFamily="34" charset="-122"/>
                <a:cs typeface="Calibri" pitchFamily="34" charset="-120"/>
              </a:rPr>
              <a:t>4</a:t>
            </a:r>
            <a:endParaRPr lang="en-US" sz="1100" dirty="0"/>
          </a:p>
        </p:txBody>
      </p:sp>
      <p:sp>
        <p:nvSpPr>
          <p:cNvPr id="17" name="Text 15"/>
          <p:cNvSpPr/>
          <p:nvPr/>
        </p:nvSpPr>
        <p:spPr>
          <a:xfrm>
            <a:off x="868680" y="3529584"/>
            <a:ext cx="7955280" cy="566928"/>
          </a:xfrm>
          <a:prstGeom prst="rect">
            <a:avLst/>
          </a:prstGeom>
          <a:noFill/>
          <a:ln/>
        </p:spPr>
        <p:txBody>
          <a:bodyPr wrap="square" rtlCol="0" anchor="ctr"/>
          <a:lstStyle/>
          <a:p>
            <a:pPr marL="0" indent="0">
              <a:buNone/>
            </a:pPr>
            <a:r>
              <a:rPr lang="en-US" sz="1300" dirty="0">
                <a:solidFill>
                  <a:srgbClr val="1A2E3A"/>
                </a:solidFill>
                <a:latin typeface="Calibri" pitchFamily="34" charset="0"/>
                <a:ea typeface="Calibri" pitchFamily="34" charset="-122"/>
                <a:cs typeface="Calibri" pitchFamily="34" charset="-120"/>
              </a:rPr>
              <a:t>Final parameters should match Section A to 4 decimal places</a:t>
            </a:r>
            <a:endParaRPr lang="en-US" sz="1300" dirty="0"/>
          </a:p>
        </p:txBody>
      </p:sp>
      <p:sp>
        <p:nvSpPr>
          <p:cNvPr id="18" name="Shape 16"/>
          <p:cNvSpPr/>
          <p:nvPr/>
        </p:nvSpPr>
        <p:spPr>
          <a:xfrm>
            <a:off x="320040" y="4224528"/>
            <a:ext cx="8503920" cy="658368"/>
          </a:xfrm>
          <a:prstGeom prst="rect">
            <a:avLst/>
          </a:prstGeom>
          <a:solidFill>
            <a:srgbClr val="F0F4F0"/>
          </a:solidFill>
          <a:ln w="15240">
            <a:solidFill>
              <a:srgbClr val="2EC4B6"/>
            </a:solidFill>
            <a:prstDash val="solid"/>
          </a:ln>
        </p:spPr>
        <p:txBody>
          <a:bodyPr/>
          <a:lstStyle/>
          <a:p>
            <a:endParaRPr lang="en-GB"/>
          </a:p>
        </p:txBody>
      </p:sp>
      <p:sp>
        <p:nvSpPr>
          <p:cNvPr id="19" name="Text 17"/>
          <p:cNvSpPr/>
          <p:nvPr/>
        </p:nvSpPr>
        <p:spPr>
          <a:xfrm>
            <a:off x="457200" y="4251960"/>
            <a:ext cx="8321040" cy="594360"/>
          </a:xfrm>
          <a:prstGeom prst="rect">
            <a:avLst/>
          </a:prstGeom>
          <a:noFill/>
          <a:ln/>
        </p:spPr>
        <p:txBody>
          <a:bodyPr wrap="square" rtlCol="0" anchor="ctr"/>
          <a:lstStyle/>
          <a:p>
            <a:pPr marL="0" indent="0">
              <a:buNone/>
            </a:pPr>
            <a:r>
              <a:rPr lang="en-US" sz="1200" dirty="0">
                <a:solidFill>
                  <a:srgbClr val="0D3349"/>
                </a:solidFill>
                <a:latin typeface="Calibri" pitchFamily="34" charset="0"/>
                <a:ea typeface="Calibri" pitchFamily="34" charset="-122"/>
                <a:cs typeface="Calibri" pitchFamily="34" charset="-120"/>
              </a:rPr>
              <a:t>Key insight: the gradient values in the printout are numerically identical between hand-written and autograd.</a:t>
            </a:r>
            <a:endParaRPr lang="en-US" sz="1200" dirty="0"/>
          </a:p>
          <a:p>
            <a:pPr marL="0" indent="0">
              <a:buNone/>
            </a:pPr>
            <a:r>
              <a:rPr lang="en-US" sz="1200" dirty="0">
                <a:solidFill>
                  <a:srgbClr val="0D3349"/>
                </a:solidFill>
                <a:latin typeface="Calibri" pitchFamily="34" charset="0"/>
                <a:ea typeface="Calibri" pitchFamily="34" charset="-122"/>
                <a:cs typeface="Calibri" pitchFamily="34" charset="-120"/>
              </a:rPr>
              <a:t>This proves autograd is simply automating the same calculus — not doing something magical.</a:t>
            </a:r>
            <a:endParaRPr lang="en-US" sz="12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94360"/>
          </a:xfrm>
          <a:prstGeom prst="rect">
            <a:avLst/>
          </a:prstGeom>
          <a:solidFill>
            <a:srgbClr val="E05C35"/>
          </a:solidFill>
          <a:ln w="12700">
            <a:solidFill>
              <a:srgbClr val="E05C35"/>
            </a:solidFill>
            <a:prstDash val="solid"/>
          </a:ln>
        </p:spPr>
        <p:txBody>
          <a:bodyPr/>
          <a:lstStyle/>
          <a:p>
            <a:endParaRPr lang="en-GB"/>
          </a:p>
        </p:txBody>
      </p:sp>
      <p:sp>
        <p:nvSpPr>
          <p:cNvPr id="3" name="Text 1"/>
          <p:cNvSpPr/>
          <p:nvPr/>
        </p:nvSpPr>
        <p:spPr>
          <a:xfrm>
            <a:off x="320040" y="0"/>
            <a:ext cx="8503920" cy="594360"/>
          </a:xfrm>
          <a:prstGeom prst="rect">
            <a:avLst/>
          </a:prstGeom>
          <a:noFill/>
          <a:ln/>
        </p:spPr>
        <p:txBody>
          <a:bodyPr wrap="square" lIns="0" tIns="0" rIns="0" bIns="0" rtlCol="0" anchor="ctr"/>
          <a:lstStyle/>
          <a:p>
            <a:pPr marL="0" indent="0">
              <a:buNone/>
            </a:pPr>
            <a:r>
              <a:rPr lang="en-US" sz="1900" b="1" dirty="0">
                <a:solidFill>
                  <a:srgbClr val="FFFFFF"/>
                </a:solidFill>
                <a:latin typeface="Calibri" pitchFamily="34" charset="0"/>
                <a:ea typeface="Calibri" pitchFamily="34" charset="-122"/>
                <a:cs typeface="Calibri" pitchFamily="34" charset="-120"/>
              </a:rPr>
              <a:t> Exercise 3 — Change the Target Function</a:t>
            </a:r>
            <a:endParaRPr lang="en-US" sz="1900" dirty="0"/>
          </a:p>
        </p:txBody>
      </p:sp>
      <p:sp>
        <p:nvSpPr>
          <p:cNvPr id="4" name="Text 2"/>
          <p:cNvSpPr/>
          <p:nvPr/>
        </p:nvSpPr>
        <p:spPr>
          <a:xfrm>
            <a:off x="320040" y="685800"/>
            <a:ext cx="8503920" cy="347472"/>
          </a:xfrm>
          <a:prstGeom prst="rect">
            <a:avLst/>
          </a:prstGeom>
          <a:noFill/>
          <a:ln/>
        </p:spPr>
        <p:txBody>
          <a:bodyPr wrap="square" rtlCol="0" anchor="ctr"/>
          <a:lstStyle/>
          <a:p>
            <a:pPr marL="0" indent="0">
              <a:buNone/>
            </a:pPr>
            <a:r>
              <a:rPr lang="en-US" sz="1300" i="1" dirty="0">
                <a:solidFill>
                  <a:srgbClr val="5A7A8A"/>
                </a:solidFill>
                <a:latin typeface="Calibri" pitchFamily="34" charset="0"/>
                <a:ea typeface="Calibri" pitchFamily="34" charset="-122"/>
                <a:cs typeface="Calibri" pitchFamily="34" charset="-120"/>
              </a:rPr>
              <a:t>One line of code — see how polynomial limits show up</a:t>
            </a:r>
            <a:endParaRPr lang="en-US" sz="1300" dirty="0"/>
          </a:p>
        </p:txBody>
      </p:sp>
      <p:sp>
        <p:nvSpPr>
          <p:cNvPr id="5" name="Text 3"/>
          <p:cNvSpPr/>
          <p:nvPr/>
        </p:nvSpPr>
        <p:spPr>
          <a:xfrm>
            <a:off x="320040" y="1078992"/>
            <a:ext cx="8503920" cy="365760"/>
          </a:xfrm>
          <a:prstGeom prst="rect">
            <a:avLst/>
          </a:prstGeom>
          <a:noFill/>
          <a:ln/>
        </p:spPr>
        <p:txBody>
          <a:bodyPr wrap="square" rtlCol="0" anchor="ctr"/>
          <a:lstStyle/>
          <a:p>
            <a:pPr marL="0" indent="0">
              <a:buNone/>
            </a:pPr>
            <a:r>
              <a:rPr lang="en-US" sz="1400" dirty="0">
                <a:solidFill>
                  <a:srgbClr val="1A2E3A"/>
                </a:solidFill>
                <a:latin typeface="Calibri" pitchFamily="34" charset="0"/>
                <a:ea typeface="Calibri" pitchFamily="34" charset="-122"/>
                <a:cs typeface="Calibri" pitchFamily="34" charset="-120"/>
              </a:rPr>
              <a:t>Change this one line in the Exercise 2 cell and re-run:</a:t>
            </a:r>
            <a:endParaRPr lang="en-US" sz="1400" dirty="0"/>
          </a:p>
        </p:txBody>
      </p:sp>
      <p:sp>
        <p:nvSpPr>
          <p:cNvPr id="6" name="Shape 4"/>
          <p:cNvSpPr/>
          <p:nvPr/>
        </p:nvSpPr>
        <p:spPr>
          <a:xfrm>
            <a:off x="320040" y="1508760"/>
            <a:ext cx="8503920" cy="457200"/>
          </a:xfrm>
          <a:prstGeom prst="rect">
            <a:avLst/>
          </a:prstGeom>
          <a:solidFill>
            <a:srgbClr val="F0F4F0"/>
          </a:solidFill>
          <a:ln w="19050">
            <a:solidFill>
              <a:srgbClr val="2EC4B6"/>
            </a:solidFill>
            <a:prstDash val="solid"/>
          </a:ln>
        </p:spPr>
        <p:txBody>
          <a:bodyPr/>
          <a:lstStyle/>
          <a:p>
            <a:endParaRPr lang="en-GB"/>
          </a:p>
        </p:txBody>
      </p:sp>
      <p:sp>
        <p:nvSpPr>
          <p:cNvPr id="7" name="Text 5"/>
          <p:cNvSpPr/>
          <p:nvPr/>
        </p:nvSpPr>
        <p:spPr>
          <a:xfrm>
            <a:off x="429768" y="1581912"/>
            <a:ext cx="8284464" cy="310896"/>
          </a:xfrm>
          <a:prstGeom prst="rect">
            <a:avLst/>
          </a:prstGeom>
          <a:noFill/>
          <a:ln/>
        </p:spPr>
        <p:txBody>
          <a:bodyPr wrap="square" rtlCol="0" anchor="t"/>
          <a:lstStyle/>
          <a:p>
            <a:pPr marL="0" indent="0">
              <a:buNone/>
            </a:pPr>
            <a:r>
              <a:rPr lang="en-US" sz="1200" dirty="0">
                <a:solidFill>
                  <a:srgbClr val="0D3349"/>
                </a:solidFill>
                <a:latin typeface="Courier New" pitchFamily="34" charset="0"/>
                <a:ea typeface="Courier New" pitchFamily="34" charset="-122"/>
                <a:cs typeface="Courier New" pitchFamily="34" charset="-120"/>
              </a:rPr>
              <a:t>y_true_ex = torch.sin(x_ex)   #  CHANGE THIS LINE</a:t>
            </a:r>
            <a:endParaRPr lang="en-US" sz="1200" dirty="0"/>
          </a:p>
        </p:txBody>
      </p:sp>
      <p:sp>
        <p:nvSpPr>
          <p:cNvPr id="8" name="Shape 6"/>
          <p:cNvSpPr/>
          <p:nvPr/>
        </p:nvSpPr>
        <p:spPr>
          <a:xfrm>
            <a:off x="320040" y="2075688"/>
            <a:ext cx="8503920" cy="384048"/>
          </a:xfrm>
          <a:prstGeom prst="rect">
            <a:avLst/>
          </a:prstGeom>
          <a:solidFill>
            <a:srgbClr val="0A7373"/>
          </a:solidFill>
          <a:ln w="12700">
            <a:solidFill>
              <a:srgbClr val="0A7373"/>
            </a:solidFill>
            <a:prstDash val="solid"/>
          </a:ln>
        </p:spPr>
        <p:txBody>
          <a:bodyPr/>
          <a:lstStyle/>
          <a:p>
            <a:endParaRPr lang="en-GB"/>
          </a:p>
        </p:txBody>
      </p:sp>
      <p:sp>
        <p:nvSpPr>
          <p:cNvPr id="9" name="Text 7"/>
          <p:cNvSpPr/>
          <p:nvPr/>
        </p:nvSpPr>
        <p:spPr>
          <a:xfrm>
            <a:off x="393192" y="2075688"/>
            <a:ext cx="2194560" cy="384048"/>
          </a:xfrm>
          <a:prstGeom prst="rect">
            <a:avLst/>
          </a:prstGeom>
          <a:noFill/>
          <a:ln/>
        </p:spPr>
        <p:txBody>
          <a:bodyPr wrap="square" rtlCol="0" anchor="ctr"/>
          <a:lstStyle/>
          <a:p>
            <a:pPr marL="0" indent="0">
              <a:buNone/>
            </a:pPr>
            <a:r>
              <a:rPr lang="en-US" sz="1200" b="1" dirty="0">
                <a:solidFill>
                  <a:srgbClr val="FFFFFF"/>
                </a:solidFill>
                <a:latin typeface="Calibri" pitchFamily="34" charset="0"/>
                <a:ea typeface="Calibri" pitchFamily="34" charset="-122"/>
                <a:cs typeface="Calibri" pitchFamily="34" charset="-120"/>
              </a:rPr>
              <a:t>Function</a:t>
            </a:r>
            <a:endParaRPr lang="en-US" sz="1200" dirty="0"/>
          </a:p>
        </p:txBody>
      </p:sp>
      <p:sp>
        <p:nvSpPr>
          <p:cNvPr id="10" name="Text 8"/>
          <p:cNvSpPr/>
          <p:nvPr/>
        </p:nvSpPr>
        <p:spPr>
          <a:xfrm>
            <a:off x="2679192" y="2075688"/>
            <a:ext cx="1005840" cy="384048"/>
          </a:xfrm>
          <a:prstGeom prst="rect">
            <a:avLst/>
          </a:prstGeom>
          <a:noFill/>
          <a:ln/>
        </p:spPr>
        <p:txBody>
          <a:bodyPr wrap="square" rtlCol="0" anchor="ctr"/>
          <a:lstStyle/>
          <a:p>
            <a:pPr marL="0" indent="0">
              <a:buNone/>
            </a:pPr>
            <a:r>
              <a:rPr lang="en-US" sz="1200" b="1" dirty="0">
                <a:solidFill>
                  <a:srgbClr val="FFFFFF"/>
                </a:solidFill>
                <a:latin typeface="Calibri" pitchFamily="34" charset="0"/>
                <a:ea typeface="Calibri" pitchFamily="34" charset="-122"/>
                <a:cs typeface="Calibri" pitchFamily="34" charset="-120"/>
              </a:rPr>
              <a:t>Difficulty</a:t>
            </a:r>
            <a:endParaRPr lang="en-US" sz="1200" dirty="0"/>
          </a:p>
        </p:txBody>
      </p:sp>
      <p:sp>
        <p:nvSpPr>
          <p:cNvPr id="11" name="Text 9"/>
          <p:cNvSpPr/>
          <p:nvPr/>
        </p:nvSpPr>
        <p:spPr>
          <a:xfrm>
            <a:off x="3776472" y="2075688"/>
            <a:ext cx="5029200" cy="384048"/>
          </a:xfrm>
          <a:prstGeom prst="rect">
            <a:avLst/>
          </a:prstGeom>
          <a:noFill/>
          <a:ln/>
        </p:spPr>
        <p:txBody>
          <a:bodyPr wrap="square" rtlCol="0" anchor="ctr"/>
          <a:lstStyle/>
          <a:p>
            <a:pPr marL="0" indent="0">
              <a:buNone/>
            </a:pPr>
            <a:r>
              <a:rPr lang="en-US" sz="1200" b="1" dirty="0">
                <a:solidFill>
                  <a:srgbClr val="FFFFFF"/>
                </a:solidFill>
                <a:latin typeface="Calibri" pitchFamily="34" charset="0"/>
                <a:ea typeface="Calibri" pitchFamily="34" charset="-122"/>
                <a:cs typeface="Calibri" pitchFamily="34" charset="-120"/>
              </a:rPr>
              <a:t>What to look for in the plot</a:t>
            </a:r>
            <a:endParaRPr lang="en-US" sz="1200" dirty="0"/>
          </a:p>
        </p:txBody>
      </p:sp>
      <p:sp>
        <p:nvSpPr>
          <p:cNvPr id="12" name="Shape 10"/>
          <p:cNvSpPr/>
          <p:nvPr/>
        </p:nvSpPr>
        <p:spPr>
          <a:xfrm>
            <a:off x="320040" y="2459736"/>
            <a:ext cx="8503920" cy="475488"/>
          </a:xfrm>
          <a:prstGeom prst="rect">
            <a:avLst/>
          </a:prstGeom>
          <a:solidFill>
            <a:srgbClr val="FFFFFF"/>
          </a:solidFill>
          <a:ln w="12700">
            <a:solidFill>
              <a:srgbClr val="D0E0DC"/>
            </a:solidFill>
            <a:prstDash val="solid"/>
          </a:ln>
        </p:spPr>
        <p:txBody>
          <a:bodyPr/>
          <a:lstStyle/>
          <a:p>
            <a:endParaRPr lang="en-GB"/>
          </a:p>
        </p:txBody>
      </p:sp>
      <p:sp>
        <p:nvSpPr>
          <p:cNvPr id="13" name="Text 11"/>
          <p:cNvSpPr/>
          <p:nvPr/>
        </p:nvSpPr>
        <p:spPr>
          <a:xfrm>
            <a:off x="411480" y="2459736"/>
            <a:ext cx="2176272" cy="475488"/>
          </a:xfrm>
          <a:prstGeom prst="rect">
            <a:avLst/>
          </a:prstGeom>
          <a:noFill/>
          <a:ln/>
        </p:spPr>
        <p:txBody>
          <a:bodyPr wrap="square" rtlCol="0" anchor="ctr"/>
          <a:lstStyle/>
          <a:p>
            <a:pPr marL="0" indent="0">
              <a:buNone/>
            </a:pPr>
            <a:r>
              <a:rPr lang="en-US" sz="1100" dirty="0">
                <a:solidFill>
                  <a:srgbClr val="0A7373"/>
                </a:solidFill>
                <a:latin typeface="Courier New" pitchFamily="34" charset="0"/>
                <a:ea typeface="Courier New" pitchFamily="34" charset="-122"/>
                <a:cs typeface="Courier New" pitchFamily="34" charset="-120"/>
              </a:rPr>
              <a:t>torch.cos(x)</a:t>
            </a:r>
            <a:endParaRPr lang="en-US" sz="1100" dirty="0"/>
          </a:p>
        </p:txBody>
      </p:sp>
      <p:sp>
        <p:nvSpPr>
          <p:cNvPr id="14" name="Text 12"/>
          <p:cNvSpPr/>
          <p:nvPr/>
        </p:nvSpPr>
        <p:spPr>
          <a:xfrm>
            <a:off x="2697480" y="2459736"/>
            <a:ext cx="987552" cy="475488"/>
          </a:xfrm>
          <a:prstGeom prst="rect">
            <a:avLst/>
          </a:prstGeom>
          <a:noFill/>
          <a:ln/>
        </p:spPr>
        <p:txBody>
          <a:bodyPr wrap="square" rtlCol="0" anchor="ctr"/>
          <a:lstStyle/>
          <a:p>
            <a:pPr marL="0" indent="0">
              <a:buNone/>
            </a:pPr>
            <a:r>
              <a:rPr lang="en-US" sz="1100" dirty="0">
                <a:solidFill>
                  <a:srgbClr val="1A2E3A"/>
                </a:solidFill>
                <a:latin typeface="Calibri" pitchFamily="34" charset="0"/>
                <a:ea typeface="Calibri" pitchFamily="34" charset="-122"/>
                <a:cs typeface="Calibri" pitchFamily="34" charset="-120"/>
              </a:rPr>
              <a:t>Easy</a:t>
            </a:r>
            <a:endParaRPr lang="en-US" sz="1100" dirty="0"/>
          </a:p>
        </p:txBody>
      </p:sp>
      <p:sp>
        <p:nvSpPr>
          <p:cNvPr id="15" name="Text 13"/>
          <p:cNvSpPr/>
          <p:nvPr/>
        </p:nvSpPr>
        <p:spPr>
          <a:xfrm>
            <a:off x="3794760" y="2459736"/>
            <a:ext cx="5010912" cy="475488"/>
          </a:xfrm>
          <a:prstGeom prst="rect">
            <a:avLst/>
          </a:prstGeom>
          <a:noFill/>
          <a:ln/>
        </p:spPr>
        <p:txBody>
          <a:bodyPr wrap="square" rtlCol="0" anchor="ctr"/>
          <a:lstStyle/>
          <a:p>
            <a:pPr marL="0" indent="0">
              <a:buNone/>
            </a:pPr>
            <a:r>
              <a:rPr lang="en-US" sz="1100" dirty="0">
                <a:solidFill>
                  <a:srgbClr val="1A2E3A"/>
                </a:solidFill>
                <a:latin typeface="Calibri" pitchFamily="34" charset="0"/>
                <a:ea typeface="Calibri" pitchFamily="34" charset="-122"/>
                <a:cs typeface="Calibri" pitchFamily="34" charset="-120"/>
              </a:rPr>
              <a:t>Should fit well — cosine has a similar Taylor series</a:t>
            </a:r>
            <a:endParaRPr lang="en-US" sz="1100" dirty="0"/>
          </a:p>
        </p:txBody>
      </p:sp>
      <p:sp>
        <p:nvSpPr>
          <p:cNvPr id="16" name="Shape 14"/>
          <p:cNvSpPr/>
          <p:nvPr/>
        </p:nvSpPr>
        <p:spPr>
          <a:xfrm>
            <a:off x="320040" y="2935224"/>
            <a:ext cx="8503920" cy="475488"/>
          </a:xfrm>
          <a:prstGeom prst="rect">
            <a:avLst/>
          </a:prstGeom>
          <a:solidFill>
            <a:srgbClr val="EAF4F2"/>
          </a:solidFill>
          <a:ln w="12700">
            <a:solidFill>
              <a:srgbClr val="D0E0DC"/>
            </a:solidFill>
            <a:prstDash val="solid"/>
          </a:ln>
        </p:spPr>
        <p:txBody>
          <a:bodyPr/>
          <a:lstStyle/>
          <a:p>
            <a:endParaRPr lang="en-GB"/>
          </a:p>
        </p:txBody>
      </p:sp>
      <p:sp>
        <p:nvSpPr>
          <p:cNvPr id="17" name="Text 15"/>
          <p:cNvSpPr/>
          <p:nvPr/>
        </p:nvSpPr>
        <p:spPr>
          <a:xfrm>
            <a:off x="411480" y="2935224"/>
            <a:ext cx="2176272" cy="475488"/>
          </a:xfrm>
          <a:prstGeom prst="rect">
            <a:avLst/>
          </a:prstGeom>
          <a:noFill/>
          <a:ln/>
        </p:spPr>
        <p:txBody>
          <a:bodyPr wrap="square" rtlCol="0" anchor="ctr"/>
          <a:lstStyle/>
          <a:p>
            <a:pPr marL="0" indent="0">
              <a:buNone/>
            </a:pPr>
            <a:r>
              <a:rPr lang="en-US" sz="1100" dirty="0">
                <a:solidFill>
                  <a:srgbClr val="0A7373"/>
                </a:solidFill>
                <a:latin typeface="Courier New" pitchFamily="34" charset="0"/>
                <a:ea typeface="Courier New" pitchFamily="34" charset="-122"/>
                <a:cs typeface="Courier New" pitchFamily="34" charset="-120"/>
              </a:rPr>
              <a:t>torch.sin(2*x)</a:t>
            </a:r>
            <a:endParaRPr lang="en-US" sz="1100" dirty="0"/>
          </a:p>
        </p:txBody>
      </p:sp>
      <p:sp>
        <p:nvSpPr>
          <p:cNvPr id="18" name="Text 16"/>
          <p:cNvSpPr/>
          <p:nvPr/>
        </p:nvSpPr>
        <p:spPr>
          <a:xfrm>
            <a:off x="2697480" y="2935224"/>
            <a:ext cx="987552" cy="475488"/>
          </a:xfrm>
          <a:prstGeom prst="rect">
            <a:avLst/>
          </a:prstGeom>
          <a:noFill/>
          <a:ln/>
        </p:spPr>
        <p:txBody>
          <a:bodyPr wrap="square" rtlCol="0" anchor="ctr"/>
          <a:lstStyle/>
          <a:p>
            <a:pPr marL="0" indent="0">
              <a:buNone/>
            </a:pPr>
            <a:r>
              <a:rPr lang="en-US" sz="1100" dirty="0">
                <a:solidFill>
                  <a:srgbClr val="1A2E3A"/>
                </a:solidFill>
                <a:latin typeface="Calibri" pitchFamily="34" charset="0"/>
                <a:ea typeface="Calibri" pitchFamily="34" charset="-122"/>
                <a:cs typeface="Calibri" pitchFamily="34" charset="-120"/>
              </a:rPr>
              <a:t>Medium</a:t>
            </a:r>
            <a:endParaRPr lang="en-US" sz="1100" dirty="0"/>
          </a:p>
        </p:txBody>
      </p:sp>
      <p:sp>
        <p:nvSpPr>
          <p:cNvPr id="19" name="Text 17"/>
          <p:cNvSpPr/>
          <p:nvPr/>
        </p:nvSpPr>
        <p:spPr>
          <a:xfrm>
            <a:off x="3794760" y="2935224"/>
            <a:ext cx="5010912" cy="475488"/>
          </a:xfrm>
          <a:prstGeom prst="rect">
            <a:avLst/>
          </a:prstGeom>
          <a:noFill/>
          <a:ln/>
        </p:spPr>
        <p:txBody>
          <a:bodyPr wrap="square" rtlCol="0" anchor="ctr"/>
          <a:lstStyle/>
          <a:p>
            <a:pPr marL="0" indent="0">
              <a:buNone/>
            </a:pPr>
            <a:r>
              <a:rPr lang="en-US" sz="1100" dirty="0">
                <a:solidFill>
                  <a:srgbClr val="1A2E3A"/>
                </a:solidFill>
                <a:latin typeface="Calibri" pitchFamily="34" charset="0"/>
                <a:ea typeface="Calibri" pitchFamily="34" charset="-122"/>
                <a:cs typeface="Calibri" pitchFamily="34" charset="-120"/>
              </a:rPr>
              <a:t>Fits near x=0 but diverges near ±π — higher frequency needs more terms</a:t>
            </a:r>
            <a:endParaRPr lang="en-US" sz="1100" dirty="0"/>
          </a:p>
        </p:txBody>
      </p:sp>
      <p:sp>
        <p:nvSpPr>
          <p:cNvPr id="20" name="Shape 18"/>
          <p:cNvSpPr/>
          <p:nvPr/>
        </p:nvSpPr>
        <p:spPr>
          <a:xfrm>
            <a:off x="320040" y="3410712"/>
            <a:ext cx="8503920" cy="475488"/>
          </a:xfrm>
          <a:prstGeom prst="rect">
            <a:avLst/>
          </a:prstGeom>
          <a:solidFill>
            <a:srgbClr val="FFFFFF"/>
          </a:solidFill>
          <a:ln w="12700">
            <a:solidFill>
              <a:srgbClr val="D0E0DC"/>
            </a:solidFill>
            <a:prstDash val="solid"/>
          </a:ln>
        </p:spPr>
        <p:txBody>
          <a:bodyPr/>
          <a:lstStyle/>
          <a:p>
            <a:endParaRPr lang="en-GB"/>
          </a:p>
        </p:txBody>
      </p:sp>
      <p:sp>
        <p:nvSpPr>
          <p:cNvPr id="21" name="Text 19"/>
          <p:cNvSpPr/>
          <p:nvPr/>
        </p:nvSpPr>
        <p:spPr>
          <a:xfrm>
            <a:off x="411480" y="3410712"/>
            <a:ext cx="2176272" cy="475488"/>
          </a:xfrm>
          <a:prstGeom prst="rect">
            <a:avLst/>
          </a:prstGeom>
          <a:noFill/>
          <a:ln/>
        </p:spPr>
        <p:txBody>
          <a:bodyPr wrap="square" rtlCol="0" anchor="ctr"/>
          <a:lstStyle/>
          <a:p>
            <a:pPr marL="0" indent="0">
              <a:buNone/>
            </a:pPr>
            <a:r>
              <a:rPr lang="en-US" sz="1100" dirty="0">
                <a:solidFill>
                  <a:srgbClr val="0A7373"/>
                </a:solidFill>
                <a:latin typeface="Courier New" pitchFamily="34" charset="0"/>
                <a:ea typeface="Courier New" pitchFamily="34" charset="-122"/>
                <a:cs typeface="Courier New" pitchFamily="34" charset="-120"/>
              </a:rPr>
              <a:t>torch.abs(x)</a:t>
            </a:r>
            <a:endParaRPr lang="en-US" sz="1100" dirty="0"/>
          </a:p>
        </p:txBody>
      </p:sp>
      <p:sp>
        <p:nvSpPr>
          <p:cNvPr id="22" name="Text 20"/>
          <p:cNvSpPr/>
          <p:nvPr/>
        </p:nvSpPr>
        <p:spPr>
          <a:xfrm>
            <a:off x="2697480" y="3410712"/>
            <a:ext cx="987552" cy="475488"/>
          </a:xfrm>
          <a:prstGeom prst="rect">
            <a:avLst/>
          </a:prstGeom>
          <a:noFill/>
          <a:ln/>
        </p:spPr>
        <p:txBody>
          <a:bodyPr wrap="square" rtlCol="0" anchor="ctr"/>
          <a:lstStyle/>
          <a:p>
            <a:pPr marL="0" indent="0">
              <a:buNone/>
            </a:pPr>
            <a:r>
              <a:rPr lang="en-US" sz="1100" dirty="0">
                <a:solidFill>
                  <a:srgbClr val="1A2E3A"/>
                </a:solidFill>
                <a:latin typeface="Calibri" pitchFamily="34" charset="0"/>
                <a:ea typeface="Calibri" pitchFamily="34" charset="-122"/>
                <a:cs typeface="Calibri" pitchFamily="34" charset="-120"/>
              </a:rPr>
              <a:t>Hard</a:t>
            </a:r>
            <a:endParaRPr lang="en-US" sz="1100" dirty="0"/>
          </a:p>
        </p:txBody>
      </p:sp>
      <p:sp>
        <p:nvSpPr>
          <p:cNvPr id="23" name="Text 21"/>
          <p:cNvSpPr/>
          <p:nvPr/>
        </p:nvSpPr>
        <p:spPr>
          <a:xfrm>
            <a:off x="3794760" y="3410712"/>
            <a:ext cx="5010912" cy="475488"/>
          </a:xfrm>
          <a:prstGeom prst="rect">
            <a:avLst/>
          </a:prstGeom>
          <a:noFill/>
          <a:ln/>
        </p:spPr>
        <p:txBody>
          <a:bodyPr wrap="square" rtlCol="0" anchor="ctr"/>
          <a:lstStyle/>
          <a:p>
            <a:pPr marL="0" indent="0">
              <a:buNone/>
            </a:pPr>
            <a:r>
              <a:rPr lang="en-US" sz="1100" dirty="0">
                <a:solidFill>
                  <a:srgbClr val="1A2E3A"/>
                </a:solidFill>
                <a:latin typeface="Calibri" pitchFamily="34" charset="0"/>
                <a:ea typeface="Calibri" pitchFamily="34" charset="-122"/>
                <a:cs typeface="Calibri" pitchFamily="34" charset="-120"/>
              </a:rPr>
              <a:t>Polynomial is smooth; abs(x) has a sharp kink at 0 — watch the mismatch</a:t>
            </a:r>
            <a:endParaRPr lang="en-US" sz="1100" dirty="0"/>
          </a:p>
        </p:txBody>
      </p:sp>
      <p:sp>
        <p:nvSpPr>
          <p:cNvPr id="24" name="Shape 22"/>
          <p:cNvSpPr/>
          <p:nvPr/>
        </p:nvSpPr>
        <p:spPr>
          <a:xfrm>
            <a:off x="320040" y="3886200"/>
            <a:ext cx="8503920" cy="475488"/>
          </a:xfrm>
          <a:prstGeom prst="rect">
            <a:avLst/>
          </a:prstGeom>
          <a:solidFill>
            <a:srgbClr val="EAF4F2"/>
          </a:solidFill>
          <a:ln w="12700">
            <a:solidFill>
              <a:srgbClr val="D0E0DC"/>
            </a:solidFill>
            <a:prstDash val="solid"/>
          </a:ln>
        </p:spPr>
        <p:txBody>
          <a:bodyPr/>
          <a:lstStyle/>
          <a:p>
            <a:endParaRPr lang="en-GB"/>
          </a:p>
        </p:txBody>
      </p:sp>
      <p:sp>
        <p:nvSpPr>
          <p:cNvPr id="25" name="Text 23"/>
          <p:cNvSpPr/>
          <p:nvPr/>
        </p:nvSpPr>
        <p:spPr>
          <a:xfrm>
            <a:off x="411480" y="3886200"/>
            <a:ext cx="2176272" cy="475488"/>
          </a:xfrm>
          <a:prstGeom prst="rect">
            <a:avLst/>
          </a:prstGeom>
          <a:noFill/>
          <a:ln/>
        </p:spPr>
        <p:txBody>
          <a:bodyPr wrap="square" rtlCol="0" anchor="ctr"/>
          <a:lstStyle/>
          <a:p>
            <a:pPr marL="0" indent="0">
              <a:buNone/>
            </a:pPr>
            <a:r>
              <a:rPr lang="en-US" sz="1100" dirty="0">
                <a:solidFill>
                  <a:srgbClr val="0A7373"/>
                </a:solidFill>
                <a:latin typeface="Courier New" pitchFamily="34" charset="0"/>
                <a:ea typeface="Courier New" pitchFamily="34" charset="-122"/>
                <a:cs typeface="Courier New" pitchFamily="34" charset="-120"/>
              </a:rPr>
              <a:t>torch.tanh(x)</a:t>
            </a:r>
            <a:endParaRPr lang="en-US" sz="1100" dirty="0"/>
          </a:p>
        </p:txBody>
      </p:sp>
      <p:sp>
        <p:nvSpPr>
          <p:cNvPr id="26" name="Text 24"/>
          <p:cNvSpPr/>
          <p:nvPr/>
        </p:nvSpPr>
        <p:spPr>
          <a:xfrm>
            <a:off x="2697480" y="3886200"/>
            <a:ext cx="987552" cy="475488"/>
          </a:xfrm>
          <a:prstGeom prst="rect">
            <a:avLst/>
          </a:prstGeom>
          <a:noFill/>
          <a:ln/>
        </p:spPr>
        <p:txBody>
          <a:bodyPr wrap="square" rtlCol="0" anchor="ctr"/>
          <a:lstStyle/>
          <a:p>
            <a:pPr marL="0" indent="0">
              <a:buNone/>
            </a:pPr>
            <a:r>
              <a:rPr lang="en-US" sz="1100" dirty="0">
                <a:solidFill>
                  <a:srgbClr val="1A2E3A"/>
                </a:solidFill>
                <a:latin typeface="Calibri" pitchFamily="34" charset="0"/>
                <a:ea typeface="Calibri" pitchFamily="34" charset="-122"/>
                <a:cs typeface="Calibri" pitchFamily="34" charset="-120"/>
              </a:rPr>
              <a:t>Bonus</a:t>
            </a:r>
            <a:endParaRPr lang="en-US" sz="1100" dirty="0"/>
          </a:p>
        </p:txBody>
      </p:sp>
      <p:sp>
        <p:nvSpPr>
          <p:cNvPr id="27" name="Text 25"/>
          <p:cNvSpPr/>
          <p:nvPr/>
        </p:nvSpPr>
        <p:spPr>
          <a:xfrm>
            <a:off x="3794760" y="3886200"/>
            <a:ext cx="5010912" cy="475488"/>
          </a:xfrm>
          <a:prstGeom prst="rect">
            <a:avLst/>
          </a:prstGeom>
          <a:noFill/>
          <a:ln/>
        </p:spPr>
        <p:txBody>
          <a:bodyPr wrap="square" rtlCol="0" anchor="ctr"/>
          <a:lstStyle/>
          <a:p>
            <a:pPr marL="0" indent="0">
              <a:buNone/>
            </a:pPr>
            <a:r>
              <a:rPr lang="en-US" sz="1100" dirty="0">
                <a:solidFill>
                  <a:srgbClr val="1A2E3A"/>
                </a:solidFill>
                <a:latin typeface="Calibri" pitchFamily="34" charset="0"/>
                <a:ea typeface="Calibri" pitchFamily="34" charset="-122"/>
                <a:cs typeface="Calibri" pitchFamily="34" charset="-120"/>
              </a:rPr>
              <a:t>S-shaped — where does the cubic give up?</a:t>
            </a:r>
            <a:endParaRPr lang="en-US" sz="1100" dirty="0"/>
          </a:p>
        </p:txBody>
      </p:sp>
      <p:sp>
        <p:nvSpPr>
          <p:cNvPr id="28" name="Shape 26"/>
          <p:cNvSpPr/>
          <p:nvPr/>
        </p:nvSpPr>
        <p:spPr>
          <a:xfrm>
            <a:off x="320040" y="4553712"/>
            <a:ext cx="8503920" cy="347472"/>
          </a:xfrm>
          <a:prstGeom prst="rect">
            <a:avLst/>
          </a:prstGeom>
          <a:solidFill>
            <a:srgbClr val="0D3349"/>
          </a:solidFill>
          <a:ln w="12700">
            <a:solidFill>
              <a:srgbClr val="0D3349"/>
            </a:solidFill>
            <a:prstDash val="solid"/>
          </a:ln>
        </p:spPr>
        <p:txBody>
          <a:bodyPr/>
          <a:lstStyle/>
          <a:p>
            <a:endParaRPr lang="en-GB"/>
          </a:p>
        </p:txBody>
      </p:sp>
      <p:sp>
        <p:nvSpPr>
          <p:cNvPr id="29" name="Text 27"/>
          <p:cNvSpPr/>
          <p:nvPr/>
        </p:nvSpPr>
        <p:spPr>
          <a:xfrm>
            <a:off x="457200" y="4553712"/>
            <a:ext cx="8321040" cy="347472"/>
          </a:xfrm>
          <a:prstGeom prst="rect">
            <a:avLst/>
          </a:prstGeom>
          <a:noFill/>
          <a:ln/>
        </p:spPr>
        <p:txBody>
          <a:bodyPr wrap="square" rtlCol="0" anchor="ctr"/>
          <a:lstStyle/>
          <a:p>
            <a:pPr marL="0" indent="0">
              <a:buNone/>
            </a:pPr>
            <a:r>
              <a:rPr lang="en-US" sz="1200" dirty="0">
                <a:solidFill>
                  <a:srgbClr val="2EC4B6"/>
                </a:solidFill>
                <a:latin typeface="Calibri" pitchFamily="34" charset="0"/>
                <a:ea typeface="Calibri" pitchFamily="34" charset="-122"/>
                <a:cs typeface="Calibri" pitchFamily="34" charset="-120"/>
              </a:rPr>
              <a:t>Key insight: neural networks use many small non-linear units — they can fit far more complex functions than a cubic.</a:t>
            </a:r>
            <a:endParaRPr lang="en-US" sz="12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94360"/>
          </a:xfrm>
          <a:prstGeom prst="rect">
            <a:avLst/>
          </a:prstGeom>
          <a:solidFill>
            <a:srgbClr val="0A7373"/>
          </a:solidFill>
          <a:ln w="12700">
            <a:solidFill>
              <a:srgbClr val="0A7373"/>
            </a:solidFill>
            <a:prstDash val="solid"/>
          </a:ln>
        </p:spPr>
        <p:txBody>
          <a:bodyPr/>
          <a:lstStyle/>
          <a:p>
            <a:endParaRPr lang="en-GB"/>
          </a:p>
        </p:txBody>
      </p:sp>
      <p:sp>
        <p:nvSpPr>
          <p:cNvPr id="3" name="Text 1"/>
          <p:cNvSpPr/>
          <p:nvPr/>
        </p:nvSpPr>
        <p:spPr>
          <a:xfrm>
            <a:off x="320040" y="0"/>
            <a:ext cx="8503920" cy="594360"/>
          </a:xfrm>
          <a:prstGeom prst="rect">
            <a:avLst/>
          </a:prstGeom>
          <a:noFill/>
          <a:ln/>
        </p:spPr>
        <p:txBody>
          <a:bodyPr wrap="square" lIns="0" tIns="0" rIns="0" bIns="0" rtlCol="0" anchor="ctr"/>
          <a:lstStyle/>
          <a:p>
            <a:pPr marL="0" indent="0">
              <a:buNone/>
            </a:pPr>
            <a:r>
              <a:rPr lang="en-US" sz="2100" b="1" dirty="0">
                <a:solidFill>
                  <a:srgbClr val="FFFFFF"/>
                </a:solidFill>
                <a:latin typeface="Calibri" pitchFamily="34" charset="0"/>
                <a:ea typeface="Calibri" pitchFamily="34" charset="-122"/>
                <a:cs typeface="Calibri" pitchFamily="34" charset="-120"/>
              </a:rPr>
              <a:t>Section 3.2 — Linear Classifier: Predicting Malignancy</a:t>
            </a:r>
            <a:endParaRPr lang="en-US" sz="2100" dirty="0"/>
          </a:p>
        </p:txBody>
      </p:sp>
      <p:sp>
        <p:nvSpPr>
          <p:cNvPr id="4" name="Text 2"/>
          <p:cNvSpPr/>
          <p:nvPr/>
        </p:nvSpPr>
        <p:spPr>
          <a:xfrm>
            <a:off x="320040" y="713232"/>
            <a:ext cx="8503920" cy="347472"/>
          </a:xfrm>
          <a:prstGeom prst="rect">
            <a:avLst/>
          </a:prstGeom>
          <a:noFill/>
          <a:ln/>
        </p:spPr>
        <p:txBody>
          <a:bodyPr wrap="square" rtlCol="0" anchor="ctr"/>
          <a:lstStyle/>
          <a:p>
            <a:pPr marL="0" indent="0">
              <a:buNone/>
            </a:pPr>
            <a:r>
              <a:rPr lang="en-US" sz="1400" i="1" dirty="0">
                <a:solidFill>
                  <a:srgbClr val="5A7A8A"/>
                </a:solidFill>
                <a:latin typeface="Calibri" pitchFamily="34" charset="0"/>
                <a:ea typeface="Calibri" pitchFamily="34" charset="-122"/>
                <a:cs typeface="Calibri" pitchFamily="34" charset="-120"/>
              </a:rPr>
              <a:t>We now apply the same gradient-descent machinery to a real medical problem.</a:t>
            </a:r>
            <a:endParaRPr lang="en-US" sz="1400" dirty="0"/>
          </a:p>
        </p:txBody>
      </p:sp>
      <p:sp>
        <p:nvSpPr>
          <p:cNvPr id="5" name="Text 3"/>
          <p:cNvSpPr/>
          <p:nvPr/>
        </p:nvSpPr>
        <p:spPr>
          <a:xfrm>
            <a:off x="320040" y="1143000"/>
            <a:ext cx="4114800" cy="347472"/>
          </a:xfrm>
          <a:prstGeom prst="rect">
            <a:avLst/>
          </a:prstGeom>
          <a:noFill/>
          <a:ln/>
        </p:spPr>
        <p:txBody>
          <a:bodyPr wrap="square" rtlCol="0" anchor="ctr"/>
          <a:lstStyle/>
          <a:p>
            <a:pPr marL="0" indent="0">
              <a:buNone/>
            </a:pPr>
            <a:r>
              <a:rPr lang="en-US" sz="1400" b="1" dirty="0">
                <a:solidFill>
                  <a:srgbClr val="0A7373"/>
                </a:solidFill>
                <a:latin typeface="Calibri" pitchFamily="34" charset="0"/>
                <a:ea typeface="Calibri" pitchFamily="34" charset="-122"/>
                <a:cs typeface="Calibri" pitchFamily="34" charset="-120"/>
              </a:rPr>
              <a:t>Step 1 — Prepare the data</a:t>
            </a:r>
            <a:endParaRPr lang="en-US" sz="1400" dirty="0"/>
          </a:p>
        </p:txBody>
      </p:sp>
      <p:sp>
        <p:nvSpPr>
          <p:cNvPr id="6" name="Shape 4"/>
          <p:cNvSpPr/>
          <p:nvPr/>
        </p:nvSpPr>
        <p:spPr>
          <a:xfrm>
            <a:off x="320040" y="1572768"/>
            <a:ext cx="365760" cy="365760"/>
          </a:xfrm>
          <a:prstGeom prst="ellipse">
            <a:avLst/>
          </a:prstGeom>
          <a:solidFill>
            <a:srgbClr val="0A7373"/>
          </a:solidFill>
          <a:ln w="12700">
            <a:solidFill>
              <a:srgbClr val="0A7373"/>
            </a:solidFill>
            <a:prstDash val="solid"/>
          </a:ln>
        </p:spPr>
        <p:txBody>
          <a:bodyPr/>
          <a:lstStyle/>
          <a:p>
            <a:endParaRPr lang="en-GB"/>
          </a:p>
        </p:txBody>
      </p:sp>
      <p:sp>
        <p:nvSpPr>
          <p:cNvPr id="7" name="Text 5"/>
          <p:cNvSpPr/>
          <p:nvPr/>
        </p:nvSpPr>
        <p:spPr>
          <a:xfrm>
            <a:off x="320040" y="1572768"/>
            <a:ext cx="365760" cy="365760"/>
          </a:xfrm>
          <a:prstGeom prst="rect">
            <a:avLst/>
          </a:prstGeom>
          <a:noFill/>
          <a:ln/>
        </p:spPr>
        <p:txBody>
          <a:bodyPr wrap="square" rtlCol="0" anchor="ctr"/>
          <a:lstStyle/>
          <a:p>
            <a:pPr marL="0" indent="0" algn="ctr">
              <a:buNone/>
            </a:pPr>
            <a:r>
              <a:rPr lang="en-US" sz="1200" b="1" dirty="0">
                <a:solidFill>
                  <a:srgbClr val="FFFFFF"/>
                </a:solidFill>
                <a:latin typeface="Calibri" pitchFamily="34" charset="0"/>
                <a:ea typeface="Calibri" pitchFamily="34" charset="-122"/>
                <a:cs typeface="Calibri" pitchFamily="34" charset="-120"/>
              </a:rPr>
              <a:t>1</a:t>
            </a:r>
            <a:endParaRPr lang="en-US" sz="1200" dirty="0"/>
          </a:p>
        </p:txBody>
      </p:sp>
      <p:sp>
        <p:nvSpPr>
          <p:cNvPr id="8" name="Text 6"/>
          <p:cNvSpPr/>
          <p:nvPr/>
        </p:nvSpPr>
        <p:spPr>
          <a:xfrm>
            <a:off x="804672" y="1572768"/>
            <a:ext cx="3657600" cy="256032"/>
          </a:xfrm>
          <a:prstGeom prst="rect">
            <a:avLst/>
          </a:prstGeom>
          <a:noFill/>
          <a:ln/>
        </p:spPr>
        <p:txBody>
          <a:bodyPr wrap="square" rtlCol="0" anchor="ctr"/>
          <a:lstStyle/>
          <a:p>
            <a:pPr marL="0" indent="0">
              <a:buNone/>
            </a:pPr>
            <a:r>
              <a:rPr lang="en-US" sz="1200" b="1" dirty="0">
                <a:solidFill>
                  <a:srgbClr val="1A2E3A"/>
                </a:solidFill>
                <a:latin typeface="Calibri" pitchFamily="34" charset="0"/>
                <a:ea typeface="Calibri" pitchFamily="34" charset="-122"/>
                <a:cs typeface="Calibri" pitchFamily="34" charset="-120"/>
              </a:rPr>
              <a:t>Encode target</a:t>
            </a:r>
            <a:endParaRPr lang="en-US" sz="1200" dirty="0"/>
          </a:p>
        </p:txBody>
      </p:sp>
      <p:sp>
        <p:nvSpPr>
          <p:cNvPr id="9" name="Text 7"/>
          <p:cNvSpPr/>
          <p:nvPr/>
        </p:nvSpPr>
        <p:spPr>
          <a:xfrm>
            <a:off x="804672" y="1837944"/>
            <a:ext cx="3657600" cy="347472"/>
          </a:xfrm>
          <a:prstGeom prst="rect">
            <a:avLst/>
          </a:prstGeom>
          <a:noFill/>
          <a:ln/>
        </p:spPr>
        <p:txBody>
          <a:bodyPr wrap="square" rtlCol="0" anchor="ctr"/>
          <a:lstStyle/>
          <a:p>
            <a:pPr marL="0" indent="0">
              <a:buNone/>
            </a:pPr>
            <a:r>
              <a:rPr lang="en-US" sz="1150" dirty="0">
                <a:solidFill>
                  <a:srgbClr val="5A7A8A"/>
                </a:solidFill>
                <a:latin typeface="Calibri" pitchFamily="34" charset="0"/>
                <a:ea typeface="Calibri" pitchFamily="34" charset="-122"/>
                <a:cs typeface="Calibri" pitchFamily="34" charset="-120"/>
              </a:rPr>
              <a:t>Benign → 0,  Malignant → 1</a:t>
            </a:r>
            <a:endParaRPr lang="en-US" sz="1150" dirty="0"/>
          </a:p>
        </p:txBody>
      </p:sp>
      <p:sp>
        <p:nvSpPr>
          <p:cNvPr id="10" name="Shape 8"/>
          <p:cNvSpPr/>
          <p:nvPr/>
        </p:nvSpPr>
        <p:spPr>
          <a:xfrm>
            <a:off x="320040" y="2322576"/>
            <a:ext cx="365760" cy="365760"/>
          </a:xfrm>
          <a:prstGeom prst="ellipse">
            <a:avLst/>
          </a:prstGeom>
          <a:solidFill>
            <a:srgbClr val="0A7373"/>
          </a:solidFill>
          <a:ln w="12700">
            <a:solidFill>
              <a:srgbClr val="0A7373"/>
            </a:solidFill>
            <a:prstDash val="solid"/>
          </a:ln>
        </p:spPr>
        <p:txBody>
          <a:bodyPr/>
          <a:lstStyle/>
          <a:p>
            <a:endParaRPr lang="en-GB"/>
          </a:p>
        </p:txBody>
      </p:sp>
      <p:sp>
        <p:nvSpPr>
          <p:cNvPr id="11" name="Text 9"/>
          <p:cNvSpPr/>
          <p:nvPr/>
        </p:nvSpPr>
        <p:spPr>
          <a:xfrm>
            <a:off x="320040" y="2322576"/>
            <a:ext cx="365760" cy="365760"/>
          </a:xfrm>
          <a:prstGeom prst="rect">
            <a:avLst/>
          </a:prstGeom>
          <a:noFill/>
          <a:ln/>
        </p:spPr>
        <p:txBody>
          <a:bodyPr wrap="square" rtlCol="0" anchor="ctr"/>
          <a:lstStyle/>
          <a:p>
            <a:pPr marL="0" indent="0" algn="ctr">
              <a:buNone/>
            </a:pPr>
            <a:r>
              <a:rPr lang="en-US" sz="1200" b="1" dirty="0">
                <a:solidFill>
                  <a:srgbClr val="FFFFFF"/>
                </a:solidFill>
                <a:latin typeface="Calibri" pitchFamily="34" charset="0"/>
                <a:ea typeface="Calibri" pitchFamily="34" charset="-122"/>
                <a:cs typeface="Calibri" pitchFamily="34" charset="-120"/>
              </a:rPr>
              <a:t>2</a:t>
            </a:r>
            <a:endParaRPr lang="en-US" sz="1200" dirty="0"/>
          </a:p>
        </p:txBody>
      </p:sp>
      <p:sp>
        <p:nvSpPr>
          <p:cNvPr id="12" name="Text 10"/>
          <p:cNvSpPr/>
          <p:nvPr/>
        </p:nvSpPr>
        <p:spPr>
          <a:xfrm>
            <a:off x="804672" y="2322576"/>
            <a:ext cx="3657600" cy="256032"/>
          </a:xfrm>
          <a:prstGeom prst="rect">
            <a:avLst/>
          </a:prstGeom>
          <a:noFill/>
          <a:ln/>
        </p:spPr>
        <p:txBody>
          <a:bodyPr wrap="square" rtlCol="0" anchor="ctr"/>
          <a:lstStyle/>
          <a:p>
            <a:pPr marL="0" indent="0">
              <a:buNone/>
            </a:pPr>
            <a:r>
              <a:rPr lang="en-US" sz="1200" b="1" dirty="0">
                <a:solidFill>
                  <a:srgbClr val="1A2E3A"/>
                </a:solidFill>
                <a:latin typeface="Calibri" pitchFamily="34" charset="0"/>
                <a:ea typeface="Calibri" pitchFamily="34" charset="-122"/>
                <a:cs typeface="Calibri" pitchFamily="34" charset="-120"/>
              </a:rPr>
              <a:t>Standardise features</a:t>
            </a:r>
            <a:endParaRPr lang="en-US" sz="1200" dirty="0"/>
          </a:p>
        </p:txBody>
      </p:sp>
      <p:sp>
        <p:nvSpPr>
          <p:cNvPr id="13" name="Text 11"/>
          <p:cNvSpPr/>
          <p:nvPr/>
        </p:nvSpPr>
        <p:spPr>
          <a:xfrm>
            <a:off x="804672" y="2587752"/>
            <a:ext cx="3657600" cy="347472"/>
          </a:xfrm>
          <a:prstGeom prst="rect">
            <a:avLst/>
          </a:prstGeom>
          <a:noFill/>
          <a:ln/>
        </p:spPr>
        <p:txBody>
          <a:bodyPr wrap="square" rtlCol="0" anchor="ctr"/>
          <a:lstStyle/>
          <a:p>
            <a:pPr marL="0" indent="0">
              <a:buNone/>
            </a:pPr>
            <a:r>
              <a:rPr lang="en-US" sz="1150" dirty="0">
                <a:solidFill>
                  <a:srgbClr val="5A7A8A"/>
                </a:solidFill>
                <a:latin typeface="Calibri" pitchFamily="34" charset="0"/>
                <a:ea typeface="Calibri" pitchFamily="34" charset="-122"/>
                <a:cs typeface="Calibri" pitchFamily="34" charset="-120"/>
              </a:rPr>
              <a:t>Mean 0, std 1 — makes gradient descent converge much faster</a:t>
            </a:r>
            <a:endParaRPr lang="en-US" sz="1150" dirty="0"/>
          </a:p>
        </p:txBody>
      </p:sp>
      <p:sp>
        <p:nvSpPr>
          <p:cNvPr id="14" name="Shape 12"/>
          <p:cNvSpPr/>
          <p:nvPr/>
        </p:nvSpPr>
        <p:spPr>
          <a:xfrm>
            <a:off x="320040" y="3072384"/>
            <a:ext cx="365760" cy="365760"/>
          </a:xfrm>
          <a:prstGeom prst="ellipse">
            <a:avLst/>
          </a:prstGeom>
          <a:solidFill>
            <a:srgbClr val="0A7373"/>
          </a:solidFill>
          <a:ln w="12700">
            <a:solidFill>
              <a:srgbClr val="0A7373"/>
            </a:solidFill>
            <a:prstDash val="solid"/>
          </a:ln>
        </p:spPr>
        <p:txBody>
          <a:bodyPr/>
          <a:lstStyle/>
          <a:p>
            <a:endParaRPr lang="en-GB"/>
          </a:p>
        </p:txBody>
      </p:sp>
      <p:sp>
        <p:nvSpPr>
          <p:cNvPr id="15" name="Text 13"/>
          <p:cNvSpPr/>
          <p:nvPr/>
        </p:nvSpPr>
        <p:spPr>
          <a:xfrm>
            <a:off x="320040" y="3072384"/>
            <a:ext cx="365760" cy="365760"/>
          </a:xfrm>
          <a:prstGeom prst="rect">
            <a:avLst/>
          </a:prstGeom>
          <a:noFill/>
          <a:ln/>
        </p:spPr>
        <p:txBody>
          <a:bodyPr wrap="square" rtlCol="0" anchor="ctr"/>
          <a:lstStyle/>
          <a:p>
            <a:pPr marL="0" indent="0" algn="ctr">
              <a:buNone/>
            </a:pPr>
            <a:r>
              <a:rPr lang="en-US" sz="1200" b="1" dirty="0">
                <a:solidFill>
                  <a:srgbClr val="FFFFFF"/>
                </a:solidFill>
                <a:latin typeface="Calibri" pitchFamily="34" charset="0"/>
                <a:ea typeface="Calibri" pitchFamily="34" charset="-122"/>
                <a:cs typeface="Calibri" pitchFamily="34" charset="-120"/>
              </a:rPr>
              <a:t>3</a:t>
            </a:r>
            <a:endParaRPr lang="en-US" sz="1200" dirty="0"/>
          </a:p>
        </p:txBody>
      </p:sp>
      <p:sp>
        <p:nvSpPr>
          <p:cNvPr id="16" name="Text 14"/>
          <p:cNvSpPr/>
          <p:nvPr/>
        </p:nvSpPr>
        <p:spPr>
          <a:xfrm>
            <a:off x="804672" y="3072384"/>
            <a:ext cx="3657600" cy="256032"/>
          </a:xfrm>
          <a:prstGeom prst="rect">
            <a:avLst/>
          </a:prstGeom>
          <a:noFill/>
          <a:ln/>
        </p:spPr>
        <p:txBody>
          <a:bodyPr wrap="square" rtlCol="0" anchor="ctr"/>
          <a:lstStyle/>
          <a:p>
            <a:pPr marL="0" indent="0">
              <a:buNone/>
            </a:pPr>
            <a:r>
              <a:rPr lang="en-US" sz="1200" b="1" dirty="0">
                <a:solidFill>
                  <a:srgbClr val="1A2E3A"/>
                </a:solidFill>
                <a:latin typeface="Calibri" pitchFamily="34" charset="0"/>
                <a:ea typeface="Calibri" pitchFamily="34" charset="-122"/>
                <a:cs typeface="Calibri" pitchFamily="34" charset="-120"/>
              </a:rPr>
              <a:t>Train / test split</a:t>
            </a:r>
            <a:endParaRPr lang="en-US" sz="1200" dirty="0"/>
          </a:p>
        </p:txBody>
      </p:sp>
      <p:sp>
        <p:nvSpPr>
          <p:cNvPr id="17" name="Text 15"/>
          <p:cNvSpPr/>
          <p:nvPr/>
        </p:nvSpPr>
        <p:spPr>
          <a:xfrm>
            <a:off x="804672" y="3337560"/>
            <a:ext cx="3657600" cy="347472"/>
          </a:xfrm>
          <a:prstGeom prst="rect">
            <a:avLst/>
          </a:prstGeom>
          <a:noFill/>
          <a:ln/>
        </p:spPr>
        <p:txBody>
          <a:bodyPr wrap="square" rtlCol="0" anchor="ctr"/>
          <a:lstStyle/>
          <a:p>
            <a:pPr marL="0" indent="0">
              <a:buNone/>
            </a:pPr>
            <a:r>
              <a:rPr lang="en-US" sz="1150" dirty="0">
                <a:solidFill>
                  <a:srgbClr val="5A7A8A"/>
                </a:solidFill>
                <a:latin typeface="Calibri" pitchFamily="34" charset="0"/>
                <a:ea typeface="Calibri" pitchFamily="34" charset="-122"/>
                <a:cs typeface="Calibri" pitchFamily="34" charset="-120"/>
              </a:rPr>
              <a:t>80 % train (455 pts), 20 % test (114 pts), stratified</a:t>
            </a:r>
            <a:endParaRPr lang="en-US" sz="1150" dirty="0"/>
          </a:p>
        </p:txBody>
      </p:sp>
      <p:sp>
        <p:nvSpPr>
          <p:cNvPr id="18" name="Shape 16"/>
          <p:cNvSpPr/>
          <p:nvPr/>
        </p:nvSpPr>
        <p:spPr>
          <a:xfrm>
            <a:off x="4663440" y="1143000"/>
            <a:ext cx="4160520" cy="3657600"/>
          </a:xfrm>
          <a:prstGeom prst="rect">
            <a:avLst/>
          </a:prstGeom>
          <a:solidFill>
            <a:srgbClr val="0D3349"/>
          </a:solidFill>
          <a:ln w="12700">
            <a:solidFill>
              <a:srgbClr val="0D3349"/>
            </a:solidFill>
            <a:prstDash val="solid"/>
          </a:ln>
        </p:spPr>
        <p:txBody>
          <a:bodyPr/>
          <a:lstStyle/>
          <a:p>
            <a:endParaRPr lang="en-GB"/>
          </a:p>
        </p:txBody>
      </p:sp>
      <p:sp>
        <p:nvSpPr>
          <p:cNvPr id="19" name="Text 17"/>
          <p:cNvSpPr/>
          <p:nvPr/>
        </p:nvSpPr>
        <p:spPr>
          <a:xfrm>
            <a:off x="4754880" y="1207008"/>
            <a:ext cx="3931920" cy="347472"/>
          </a:xfrm>
          <a:prstGeom prst="rect">
            <a:avLst/>
          </a:prstGeom>
          <a:noFill/>
          <a:ln/>
        </p:spPr>
        <p:txBody>
          <a:bodyPr wrap="square" rtlCol="0" anchor="ctr"/>
          <a:lstStyle/>
          <a:p>
            <a:pPr marL="0" indent="0">
              <a:buNone/>
            </a:pPr>
            <a:r>
              <a:rPr lang="en-US" sz="1400" b="1" dirty="0">
                <a:solidFill>
                  <a:srgbClr val="2EC4B6"/>
                </a:solidFill>
                <a:latin typeface="Calibri" pitchFamily="34" charset="0"/>
                <a:ea typeface="Calibri" pitchFamily="34" charset="-122"/>
                <a:cs typeface="Calibri" pitchFamily="34" charset="-120"/>
              </a:rPr>
              <a:t>Step 2 — The model</a:t>
            </a:r>
            <a:endParaRPr lang="en-US" sz="1400" dirty="0"/>
          </a:p>
        </p:txBody>
      </p:sp>
      <p:sp>
        <p:nvSpPr>
          <p:cNvPr id="20" name="Shape 18"/>
          <p:cNvSpPr/>
          <p:nvPr/>
        </p:nvSpPr>
        <p:spPr>
          <a:xfrm>
            <a:off x="4800600" y="1691640"/>
            <a:ext cx="3840480" cy="493776"/>
          </a:xfrm>
          <a:prstGeom prst="rect">
            <a:avLst/>
          </a:prstGeom>
          <a:solidFill>
            <a:srgbClr val="0B6868"/>
          </a:solidFill>
          <a:ln w="12700">
            <a:noFill/>
            <a:prstDash val="solid"/>
          </a:ln>
        </p:spPr>
        <p:txBody>
          <a:bodyPr/>
          <a:lstStyle/>
          <a:p>
            <a:endParaRPr lang="en-GB"/>
          </a:p>
        </p:txBody>
      </p:sp>
      <p:sp>
        <p:nvSpPr>
          <p:cNvPr id="21" name="Text 19"/>
          <p:cNvSpPr/>
          <p:nvPr/>
        </p:nvSpPr>
        <p:spPr>
          <a:xfrm>
            <a:off x="4846320" y="1719072"/>
            <a:ext cx="3749040" cy="219456"/>
          </a:xfrm>
          <a:prstGeom prst="rect">
            <a:avLst/>
          </a:prstGeom>
          <a:noFill/>
          <a:ln/>
        </p:spPr>
        <p:txBody>
          <a:bodyPr wrap="square" rtlCol="0" anchor="ctr"/>
          <a:lstStyle/>
          <a:p>
            <a:pPr marL="0" indent="0">
              <a:buNone/>
            </a:pPr>
            <a:r>
              <a:rPr lang="en-US" sz="1150" b="1" dirty="0">
                <a:solidFill>
                  <a:srgbClr val="FFFFFF"/>
                </a:solidFill>
                <a:latin typeface="Calibri" pitchFamily="34" charset="0"/>
                <a:ea typeface="Calibri" pitchFamily="34" charset="-122"/>
                <a:cs typeface="Calibri" pitchFamily="34" charset="-120"/>
              </a:rPr>
              <a:t>Input</a:t>
            </a:r>
            <a:endParaRPr lang="en-US" sz="1150" dirty="0"/>
          </a:p>
        </p:txBody>
      </p:sp>
      <p:sp>
        <p:nvSpPr>
          <p:cNvPr id="22" name="Text 20"/>
          <p:cNvSpPr/>
          <p:nvPr/>
        </p:nvSpPr>
        <p:spPr>
          <a:xfrm>
            <a:off x="4846320" y="1938528"/>
            <a:ext cx="3749040" cy="219456"/>
          </a:xfrm>
          <a:prstGeom prst="rect">
            <a:avLst/>
          </a:prstGeom>
          <a:noFill/>
          <a:ln/>
        </p:spPr>
        <p:txBody>
          <a:bodyPr wrap="square" rtlCol="0" anchor="ctr"/>
          <a:lstStyle/>
          <a:p>
            <a:pPr marL="0" indent="0">
              <a:buNone/>
            </a:pPr>
            <a:r>
              <a:rPr lang="en-US" sz="1000" dirty="0">
                <a:solidFill>
                  <a:srgbClr val="F7F4EF"/>
                </a:solidFill>
                <a:latin typeface="Courier New" pitchFamily="34" charset="0"/>
                <a:ea typeface="Courier New" pitchFamily="34" charset="-122"/>
                <a:cs typeface="Courier New" pitchFamily="34" charset="-120"/>
              </a:rPr>
              <a:t>30 standardised features</a:t>
            </a:r>
            <a:endParaRPr lang="en-US" sz="1000" dirty="0"/>
          </a:p>
        </p:txBody>
      </p:sp>
      <p:sp>
        <p:nvSpPr>
          <p:cNvPr id="23" name="Text 21"/>
          <p:cNvSpPr/>
          <p:nvPr/>
        </p:nvSpPr>
        <p:spPr>
          <a:xfrm>
            <a:off x="4800600" y="2203704"/>
            <a:ext cx="3840480" cy="237744"/>
          </a:xfrm>
          <a:prstGeom prst="rect">
            <a:avLst/>
          </a:prstGeom>
          <a:noFill/>
          <a:ln/>
        </p:spPr>
        <p:txBody>
          <a:bodyPr wrap="square" rtlCol="0" anchor="ctr"/>
          <a:lstStyle/>
          <a:p>
            <a:pPr marL="0" indent="0" algn="ctr">
              <a:buNone/>
            </a:pPr>
            <a:r>
              <a:rPr lang="en-US" sz="1400" dirty="0">
                <a:solidFill>
                  <a:srgbClr val="2EC4B6"/>
                </a:solidFill>
                <a:latin typeface="Calibri" pitchFamily="34" charset="0"/>
                <a:ea typeface="Calibri" pitchFamily="34" charset="-122"/>
                <a:cs typeface="Calibri" pitchFamily="34" charset="-120"/>
              </a:rPr>
              <a:t>↓</a:t>
            </a:r>
            <a:endParaRPr lang="en-US" sz="1400" dirty="0"/>
          </a:p>
        </p:txBody>
      </p:sp>
      <p:sp>
        <p:nvSpPr>
          <p:cNvPr id="24" name="Shape 22"/>
          <p:cNvSpPr/>
          <p:nvPr/>
        </p:nvSpPr>
        <p:spPr>
          <a:xfrm>
            <a:off x="4800600" y="2441448"/>
            <a:ext cx="3840480" cy="493776"/>
          </a:xfrm>
          <a:prstGeom prst="rect">
            <a:avLst/>
          </a:prstGeom>
          <a:solidFill>
            <a:srgbClr val="0C7E7F"/>
          </a:solidFill>
          <a:ln w="12700">
            <a:noFill/>
            <a:prstDash val="solid"/>
          </a:ln>
        </p:spPr>
        <p:txBody>
          <a:bodyPr/>
          <a:lstStyle/>
          <a:p>
            <a:endParaRPr lang="en-GB"/>
          </a:p>
        </p:txBody>
      </p:sp>
      <p:sp>
        <p:nvSpPr>
          <p:cNvPr id="25" name="Text 23"/>
          <p:cNvSpPr/>
          <p:nvPr/>
        </p:nvSpPr>
        <p:spPr>
          <a:xfrm>
            <a:off x="4846320" y="2468880"/>
            <a:ext cx="3749040" cy="219456"/>
          </a:xfrm>
          <a:prstGeom prst="rect">
            <a:avLst/>
          </a:prstGeom>
          <a:noFill/>
          <a:ln/>
        </p:spPr>
        <p:txBody>
          <a:bodyPr wrap="square" rtlCol="0" anchor="ctr"/>
          <a:lstStyle/>
          <a:p>
            <a:pPr marL="0" indent="0">
              <a:buNone/>
            </a:pPr>
            <a:r>
              <a:rPr lang="en-US" sz="1150" b="1" dirty="0">
                <a:solidFill>
                  <a:srgbClr val="FFFFFF"/>
                </a:solidFill>
                <a:latin typeface="Calibri" pitchFamily="34" charset="0"/>
                <a:ea typeface="Calibri" pitchFamily="34" charset="-122"/>
                <a:cs typeface="Calibri" pitchFamily="34" charset="-120"/>
              </a:rPr>
              <a:t>Weighted sum</a:t>
            </a:r>
            <a:endParaRPr lang="en-US" sz="1150" dirty="0"/>
          </a:p>
        </p:txBody>
      </p:sp>
      <p:sp>
        <p:nvSpPr>
          <p:cNvPr id="26" name="Text 24"/>
          <p:cNvSpPr/>
          <p:nvPr/>
        </p:nvSpPr>
        <p:spPr>
          <a:xfrm>
            <a:off x="4846320" y="2688336"/>
            <a:ext cx="3749040" cy="219456"/>
          </a:xfrm>
          <a:prstGeom prst="rect">
            <a:avLst/>
          </a:prstGeom>
          <a:noFill/>
          <a:ln/>
        </p:spPr>
        <p:txBody>
          <a:bodyPr wrap="square" rtlCol="0" anchor="ctr"/>
          <a:lstStyle/>
          <a:p>
            <a:pPr marL="0" indent="0">
              <a:buNone/>
            </a:pPr>
            <a:r>
              <a:rPr lang="en-US" sz="1000" dirty="0">
                <a:solidFill>
                  <a:srgbClr val="F7F4EF"/>
                </a:solidFill>
                <a:latin typeface="Courier New" pitchFamily="34" charset="0"/>
                <a:ea typeface="Courier New" pitchFamily="34" charset="-122"/>
                <a:cs typeface="Courier New" pitchFamily="34" charset="-120"/>
              </a:rPr>
              <a:t>w₁·x₁ + w₂·x₂ + … + w₃₀·x₃₀ + bias</a:t>
            </a:r>
            <a:endParaRPr lang="en-US" sz="1000" dirty="0"/>
          </a:p>
        </p:txBody>
      </p:sp>
      <p:sp>
        <p:nvSpPr>
          <p:cNvPr id="27" name="Text 25"/>
          <p:cNvSpPr/>
          <p:nvPr/>
        </p:nvSpPr>
        <p:spPr>
          <a:xfrm>
            <a:off x="4800600" y="2953512"/>
            <a:ext cx="3840480" cy="237744"/>
          </a:xfrm>
          <a:prstGeom prst="rect">
            <a:avLst/>
          </a:prstGeom>
          <a:noFill/>
          <a:ln/>
        </p:spPr>
        <p:txBody>
          <a:bodyPr wrap="square" rtlCol="0" anchor="ctr"/>
          <a:lstStyle/>
          <a:p>
            <a:pPr marL="0" indent="0" algn="ctr">
              <a:buNone/>
            </a:pPr>
            <a:r>
              <a:rPr lang="en-US" sz="1400" dirty="0">
                <a:solidFill>
                  <a:srgbClr val="2EC4B6"/>
                </a:solidFill>
                <a:latin typeface="Calibri" pitchFamily="34" charset="0"/>
                <a:ea typeface="Calibri" pitchFamily="34" charset="-122"/>
                <a:cs typeface="Calibri" pitchFamily="34" charset="-120"/>
              </a:rPr>
              <a:t>↓</a:t>
            </a:r>
            <a:endParaRPr lang="en-US" sz="1400" dirty="0"/>
          </a:p>
        </p:txBody>
      </p:sp>
      <p:sp>
        <p:nvSpPr>
          <p:cNvPr id="28" name="Shape 26"/>
          <p:cNvSpPr/>
          <p:nvPr/>
        </p:nvSpPr>
        <p:spPr>
          <a:xfrm>
            <a:off x="4800600" y="3191256"/>
            <a:ext cx="3840480" cy="493776"/>
          </a:xfrm>
          <a:prstGeom prst="rect">
            <a:avLst/>
          </a:prstGeom>
          <a:solidFill>
            <a:srgbClr val="06A2A4"/>
          </a:solidFill>
          <a:ln w="12700">
            <a:noFill/>
            <a:prstDash val="solid"/>
          </a:ln>
        </p:spPr>
        <p:txBody>
          <a:bodyPr/>
          <a:lstStyle/>
          <a:p>
            <a:endParaRPr lang="en-GB"/>
          </a:p>
        </p:txBody>
      </p:sp>
      <p:sp>
        <p:nvSpPr>
          <p:cNvPr id="29" name="Text 27"/>
          <p:cNvSpPr/>
          <p:nvPr/>
        </p:nvSpPr>
        <p:spPr>
          <a:xfrm>
            <a:off x="4846320" y="3218688"/>
            <a:ext cx="3749040" cy="219456"/>
          </a:xfrm>
          <a:prstGeom prst="rect">
            <a:avLst/>
          </a:prstGeom>
          <a:noFill/>
          <a:ln/>
        </p:spPr>
        <p:txBody>
          <a:bodyPr wrap="square" rtlCol="0" anchor="ctr"/>
          <a:lstStyle/>
          <a:p>
            <a:pPr marL="0" indent="0">
              <a:buNone/>
            </a:pPr>
            <a:r>
              <a:rPr lang="en-US" sz="1150" b="1" dirty="0">
                <a:solidFill>
                  <a:srgbClr val="FFFFFF"/>
                </a:solidFill>
                <a:latin typeface="Calibri" pitchFamily="34" charset="0"/>
                <a:ea typeface="Calibri" pitchFamily="34" charset="-122"/>
                <a:cs typeface="Calibri" pitchFamily="34" charset="-120"/>
              </a:rPr>
              <a:t>Sigmoid</a:t>
            </a:r>
            <a:endParaRPr lang="en-US" sz="1150" dirty="0"/>
          </a:p>
        </p:txBody>
      </p:sp>
      <p:sp>
        <p:nvSpPr>
          <p:cNvPr id="30" name="Text 28"/>
          <p:cNvSpPr/>
          <p:nvPr/>
        </p:nvSpPr>
        <p:spPr>
          <a:xfrm>
            <a:off x="4846320" y="3438144"/>
            <a:ext cx="3749040" cy="219456"/>
          </a:xfrm>
          <a:prstGeom prst="rect">
            <a:avLst/>
          </a:prstGeom>
          <a:noFill/>
          <a:ln/>
        </p:spPr>
        <p:txBody>
          <a:bodyPr wrap="square" rtlCol="0" anchor="ctr"/>
          <a:lstStyle/>
          <a:p>
            <a:pPr marL="0" indent="0">
              <a:buNone/>
            </a:pPr>
            <a:r>
              <a:rPr lang="en-US" sz="1000" dirty="0">
                <a:solidFill>
                  <a:schemeClr val="bg1"/>
                </a:solidFill>
                <a:latin typeface="Courier New" pitchFamily="34" charset="0"/>
                <a:ea typeface="Courier New" pitchFamily="34" charset="-122"/>
                <a:cs typeface="Courier New" pitchFamily="34" charset="-120"/>
              </a:rPr>
              <a:t>1 / (1 + e⁻ᶻ)  →  value between 0 and 1</a:t>
            </a:r>
            <a:endParaRPr lang="en-US" sz="1000" dirty="0">
              <a:solidFill>
                <a:schemeClr val="bg1"/>
              </a:solidFill>
            </a:endParaRPr>
          </a:p>
        </p:txBody>
      </p:sp>
      <p:sp>
        <p:nvSpPr>
          <p:cNvPr id="31" name="Text 29"/>
          <p:cNvSpPr/>
          <p:nvPr/>
        </p:nvSpPr>
        <p:spPr>
          <a:xfrm>
            <a:off x="4800600" y="3703320"/>
            <a:ext cx="3840480" cy="237744"/>
          </a:xfrm>
          <a:prstGeom prst="rect">
            <a:avLst/>
          </a:prstGeom>
          <a:noFill/>
          <a:ln/>
        </p:spPr>
        <p:txBody>
          <a:bodyPr wrap="square" rtlCol="0" anchor="ctr"/>
          <a:lstStyle/>
          <a:p>
            <a:pPr marL="0" indent="0" algn="ctr">
              <a:buNone/>
            </a:pPr>
            <a:r>
              <a:rPr lang="en-US" sz="1400" dirty="0">
                <a:solidFill>
                  <a:srgbClr val="2EC4B6"/>
                </a:solidFill>
                <a:latin typeface="Calibri" pitchFamily="34" charset="0"/>
                <a:ea typeface="Calibri" pitchFamily="34" charset="-122"/>
                <a:cs typeface="Calibri" pitchFamily="34" charset="-120"/>
              </a:rPr>
              <a:t>↓</a:t>
            </a:r>
            <a:endParaRPr lang="en-US" sz="1400" dirty="0"/>
          </a:p>
        </p:txBody>
      </p:sp>
      <p:sp>
        <p:nvSpPr>
          <p:cNvPr id="32" name="Shape 30"/>
          <p:cNvSpPr/>
          <p:nvPr/>
        </p:nvSpPr>
        <p:spPr>
          <a:xfrm>
            <a:off x="4800600" y="3941064"/>
            <a:ext cx="3840480" cy="493776"/>
          </a:xfrm>
          <a:prstGeom prst="rect">
            <a:avLst/>
          </a:prstGeom>
          <a:solidFill>
            <a:srgbClr val="00BEC2"/>
          </a:solidFill>
          <a:ln w="12700">
            <a:noFill/>
            <a:prstDash val="solid"/>
          </a:ln>
        </p:spPr>
        <p:txBody>
          <a:bodyPr/>
          <a:lstStyle/>
          <a:p>
            <a:endParaRPr lang="en-GB"/>
          </a:p>
        </p:txBody>
      </p:sp>
      <p:sp>
        <p:nvSpPr>
          <p:cNvPr id="33" name="Text 31"/>
          <p:cNvSpPr/>
          <p:nvPr/>
        </p:nvSpPr>
        <p:spPr>
          <a:xfrm>
            <a:off x="4846320" y="3968496"/>
            <a:ext cx="3749040" cy="219456"/>
          </a:xfrm>
          <a:prstGeom prst="rect">
            <a:avLst/>
          </a:prstGeom>
          <a:noFill/>
          <a:ln/>
        </p:spPr>
        <p:txBody>
          <a:bodyPr wrap="square" rtlCol="0" anchor="ctr"/>
          <a:lstStyle/>
          <a:p>
            <a:pPr marL="0" indent="0">
              <a:buNone/>
            </a:pPr>
            <a:r>
              <a:rPr lang="en-US" sz="1150" b="1" dirty="0">
                <a:solidFill>
                  <a:srgbClr val="FFFFFF"/>
                </a:solidFill>
                <a:latin typeface="Calibri" pitchFamily="34" charset="0"/>
                <a:ea typeface="Calibri" pitchFamily="34" charset="-122"/>
                <a:cs typeface="Calibri" pitchFamily="34" charset="-120"/>
              </a:rPr>
              <a:t>Output</a:t>
            </a:r>
            <a:endParaRPr lang="en-US" sz="1150" dirty="0"/>
          </a:p>
        </p:txBody>
      </p:sp>
      <p:sp>
        <p:nvSpPr>
          <p:cNvPr id="34" name="Text 32"/>
          <p:cNvSpPr/>
          <p:nvPr/>
        </p:nvSpPr>
        <p:spPr>
          <a:xfrm>
            <a:off x="4846320" y="4187952"/>
            <a:ext cx="3749040" cy="219456"/>
          </a:xfrm>
          <a:prstGeom prst="rect">
            <a:avLst/>
          </a:prstGeom>
          <a:noFill/>
          <a:ln/>
        </p:spPr>
        <p:txBody>
          <a:bodyPr wrap="square" rtlCol="0" anchor="ctr"/>
          <a:lstStyle/>
          <a:p>
            <a:pPr marL="0" indent="0">
              <a:buNone/>
            </a:pPr>
            <a:r>
              <a:rPr lang="en-US" sz="1000" dirty="0">
                <a:solidFill>
                  <a:schemeClr val="bg1"/>
                </a:solidFill>
                <a:latin typeface="Courier New" pitchFamily="34" charset="0"/>
                <a:ea typeface="Courier New" pitchFamily="34" charset="-122"/>
                <a:cs typeface="Courier New" pitchFamily="34" charset="-120"/>
              </a:rPr>
              <a:t>P(Malignant)   threshold at 0.5</a:t>
            </a:r>
            <a:endParaRPr lang="en-US" sz="1000" dirty="0">
              <a:solidFill>
                <a:schemeClr val="bg1"/>
              </a:solidFill>
            </a:endParaRPr>
          </a:p>
        </p:txBody>
      </p:sp>
      <p:sp>
        <p:nvSpPr>
          <p:cNvPr id="35" name="Text 33"/>
          <p:cNvSpPr/>
          <p:nvPr/>
        </p:nvSpPr>
        <p:spPr>
          <a:xfrm>
            <a:off x="384048" y="4233672"/>
            <a:ext cx="3584448" cy="347472"/>
          </a:xfrm>
          <a:prstGeom prst="rect">
            <a:avLst/>
          </a:prstGeom>
          <a:noFill/>
          <a:ln/>
        </p:spPr>
        <p:txBody>
          <a:bodyPr wrap="square" rtlCol="0" anchor="ctr"/>
          <a:lstStyle/>
          <a:p>
            <a:pPr marL="0" indent="0">
              <a:buNone/>
            </a:pPr>
            <a:r>
              <a:rPr lang="en-US" sz="1200" i="1" dirty="0">
                <a:solidFill>
                  <a:srgbClr val="5A7A8A"/>
                </a:solidFill>
                <a:latin typeface="Calibri" pitchFamily="34" charset="0"/>
                <a:ea typeface="Calibri" pitchFamily="34" charset="-122"/>
                <a:cs typeface="Calibri" pitchFamily="34" charset="-120"/>
              </a:rPr>
              <a:t>This is logistic regression</a:t>
            </a:r>
            <a:endParaRPr lang="en-US" sz="12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94360"/>
          </a:xfrm>
          <a:prstGeom prst="rect">
            <a:avLst/>
          </a:prstGeom>
          <a:solidFill>
            <a:srgbClr val="0A7373"/>
          </a:solidFill>
          <a:ln w="12700">
            <a:solidFill>
              <a:srgbClr val="0A7373"/>
            </a:solidFill>
            <a:prstDash val="solid"/>
          </a:ln>
        </p:spPr>
        <p:txBody>
          <a:bodyPr/>
          <a:lstStyle/>
          <a:p>
            <a:endParaRPr lang="en-GB"/>
          </a:p>
        </p:txBody>
      </p:sp>
      <p:sp>
        <p:nvSpPr>
          <p:cNvPr id="3" name="Text 1"/>
          <p:cNvSpPr/>
          <p:nvPr/>
        </p:nvSpPr>
        <p:spPr>
          <a:xfrm>
            <a:off x="320040" y="0"/>
            <a:ext cx="8503920" cy="594360"/>
          </a:xfrm>
          <a:prstGeom prst="rect">
            <a:avLst/>
          </a:prstGeom>
          <a:noFill/>
          <a:ln/>
        </p:spPr>
        <p:txBody>
          <a:bodyPr wrap="square" lIns="0" tIns="0" rIns="0" bIns="0" rtlCol="0" anchor="ctr"/>
          <a:lstStyle/>
          <a:p>
            <a:pPr marL="0" indent="0">
              <a:buNone/>
            </a:pPr>
            <a:r>
              <a:rPr lang="en-US" sz="2100" b="1" dirty="0">
                <a:solidFill>
                  <a:srgbClr val="FFFFFF"/>
                </a:solidFill>
                <a:latin typeface="Calibri" pitchFamily="34" charset="0"/>
                <a:ea typeface="Calibri" pitchFamily="34" charset="-122"/>
                <a:cs typeface="Calibri" pitchFamily="34" charset="-120"/>
              </a:rPr>
              <a:t>Section 3.2 — The Model in Code</a:t>
            </a:r>
            <a:endParaRPr lang="en-US" sz="2100" dirty="0"/>
          </a:p>
        </p:txBody>
      </p:sp>
      <p:sp>
        <p:nvSpPr>
          <p:cNvPr id="4" name="Text 2"/>
          <p:cNvSpPr/>
          <p:nvPr/>
        </p:nvSpPr>
        <p:spPr>
          <a:xfrm>
            <a:off x="320040" y="713232"/>
            <a:ext cx="8503920" cy="347472"/>
          </a:xfrm>
          <a:prstGeom prst="rect">
            <a:avLst/>
          </a:prstGeom>
          <a:noFill/>
          <a:ln/>
        </p:spPr>
        <p:txBody>
          <a:bodyPr wrap="square" rtlCol="0" anchor="ctr"/>
          <a:lstStyle/>
          <a:p>
            <a:pPr marL="0" indent="0">
              <a:buNone/>
            </a:pPr>
            <a:r>
              <a:rPr lang="en-US" sz="1400" dirty="0">
                <a:solidFill>
                  <a:srgbClr val="1A2E3A"/>
                </a:solidFill>
                <a:latin typeface="Calibri" pitchFamily="34" charset="0"/>
                <a:ea typeface="Calibri" pitchFamily="34" charset="-122"/>
                <a:cs typeface="Calibri" pitchFamily="34" charset="-120"/>
              </a:rPr>
              <a:t>This model is actually a neural network of a single layer! See below:</a:t>
            </a:r>
            <a:endParaRPr lang="en-US" sz="1400" dirty="0"/>
          </a:p>
        </p:txBody>
      </p:sp>
      <p:sp>
        <p:nvSpPr>
          <p:cNvPr id="5" name="Shape 3"/>
          <p:cNvSpPr/>
          <p:nvPr/>
        </p:nvSpPr>
        <p:spPr>
          <a:xfrm>
            <a:off x="301752" y="3096289"/>
            <a:ext cx="4892040" cy="1888196"/>
          </a:xfrm>
          <a:prstGeom prst="rect">
            <a:avLst/>
          </a:prstGeom>
          <a:solidFill>
            <a:srgbClr val="F0F4F0"/>
          </a:solidFill>
          <a:ln w="19050">
            <a:solidFill>
              <a:srgbClr val="2EC4B6"/>
            </a:solidFill>
            <a:prstDash val="solid"/>
          </a:ln>
        </p:spPr>
        <p:txBody>
          <a:bodyPr/>
          <a:lstStyle/>
          <a:p>
            <a:endParaRPr lang="en-GB"/>
          </a:p>
        </p:txBody>
      </p:sp>
      <p:sp>
        <p:nvSpPr>
          <p:cNvPr id="6" name="Text 4"/>
          <p:cNvSpPr/>
          <p:nvPr/>
        </p:nvSpPr>
        <p:spPr>
          <a:xfrm>
            <a:off x="461772" y="3181285"/>
            <a:ext cx="6327648" cy="1803200"/>
          </a:xfrm>
          <a:prstGeom prst="rect">
            <a:avLst/>
          </a:prstGeom>
          <a:noFill/>
          <a:ln/>
        </p:spPr>
        <p:txBody>
          <a:bodyPr wrap="square" rtlCol="0" anchor="t"/>
          <a:lstStyle/>
          <a:p>
            <a:pPr marL="0" indent="0">
              <a:buNone/>
            </a:pPr>
            <a:r>
              <a:rPr lang="en-US" sz="1400" dirty="0">
                <a:solidFill>
                  <a:srgbClr val="0D3349"/>
                </a:solidFill>
                <a:latin typeface="Courier New" pitchFamily="34" charset="0"/>
                <a:ea typeface="Courier New" pitchFamily="34" charset="-122"/>
                <a:cs typeface="Courier New" pitchFamily="34" charset="-120"/>
              </a:rPr>
              <a:t>linear_model = nn.Sequential(</a:t>
            </a:r>
            <a:endParaRPr lang="en-US" sz="1400" dirty="0"/>
          </a:p>
          <a:p>
            <a:pPr marL="0" indent="0">
              <a:buNone/>
            </a:pPr>
            <a:r>
              <a:rPr lang="en-US" sz="1400" dirty="0">
                <a:solidFill>
                  <a:srgbClr val="0D3349"/>
                </a:solidFill>
                <a:latin typeface="Courier New" pitchFamily="34" charset="0"/>
                <a:ea typeface="Courier New" pitchFamily="34" charset="-122"/>
                <a:cs typeface="Courier New" pitchFamily="34" charset="-120"/>
              </a:rPr>
              <a:t>    nn.Linear(30, 1),# 31 params</a:t>
            </a:r>
            <a:endParaRPr lang="en-US" sz="1400" dirty="0"/>
          </a:p>
          <a:p>
            <a:pPr marL="0" indent="0">
              <a:buNone/>
            </a:pPr>
            <a:r>
              <a:rPr lang="en-US" sz="1400" dirty="0">
                <a:solidFill>
                  <a:srgbClr val="0D3349"/>
                </a:solidFill>
                <a:latin typeface="Courier New" pitchFamily="34" charset="0"/>
                <a:ea typeface="Courier New" pitchFamily="34" charset="-122"/>
                <a:cs typeface="Courier New" pitchFamily="34" charset="-120"/>
              </a:rPr>
              <a:t>    nn.Sigmoid() # squash output to [0, 1]</a:t>
            </a:r>
            <a:endParaRPr lang="en-US" sz="1400" dirty="0"/>
          </a:p>
          <a:p>
            <a:pPr marL="0" indent="0">
              <a:buNone/>
            </a:pPr>
            <a:r>
              <a:rPr lang="en-US" sz="1400" dirty="0">
                <a:solidFill>
                  <a:srgbClr val="0D3349"/>
                </a:solidFill>
                <a:latin typeface="Courier New" pitchFamily="34" charset="0"/>
                <a:ea typeface="Courier New" pitchFamily="34" charset="-122"/>
                <a:cs typeface="Courier New" pitchFamily="34" charset="-120"/>
              </a:rPr>
              <a:t>)</a:t>
            </a:r>
            <a:endParaRPr lang="en-US" sz="1400" dirty="0"/>
          </a:p>
          <a:p>
            <a:pPr marL="0" indent="0">
              <a:buNone/>
            </a:pPr>
            <a:endParaRPr lang="en-US" sz="1400" dirty="0"/>
          </a:p>
          <a:p>
            <a:pPr marL="0" indent="0">
              <a:buNone/>
            </a:pPr>
            <a:r>
              <a:rPr lang="en-US" sz="1400" dirty="0">
                <a:solidFill>
                  <a:srgbClr val="0D3349"/>
                </a:solidFill>
                <a:latin typeface="Courier New" pitchFamily="34" charset="0"/>
                <a:ea typeface="Courier New" pitchFamily="34" charset="-122"/>
                <a:cs typeface="Courier New" pitchFamily="34" charset="-120"/>
              </a:rPr>
              <a:t>criterion = nn.BCELoss()   # Loss</a:t>
            </a:r>
            <a:endParaRPr lang="en-US" sz="1400" dirty="0"/>
          </a:p>
          <a:p>
            <a:pPr marL="0" indent="0">
              <a:buNone/>
            </a:pPr>
            <a:r>
              <a:rPr lang="en-US" sz="1400" dirty="0">
                <a:solidFill>
                  <a:srgbClr val="0D3349"/>
                </a:solidFill>
                <a:latin typeface="Courier New" pitchFamily="34" charset="0"/>
                <a:ea typeface="Courier New" pitchFamily="34" charset="-122"/>
                <a:cs typeface="Courier New" pitchFamily="34" charset="-120"/>
              </a:rPr>
              <a:t>optimizer = torch.optim.Adam(</a:t>
            </a:r>
            <a:endParaRPr lang="en-US" sz="1400" dirty="0"/>
          </a:p>
          <a:p>
            <a:pPr marL="0" indent="0">
              <a:buNone/>
            </a:pPr>
            <a:r>
              <a:rPr lang="en-US" sz="1400" dirty="0">
                <a:solidFill>
                  <a:srgbClr val="0D3349"/>
                </a:solidFill>
                <a:latin typeface="Courier New" pitchFamily="34" charset="0"/>
                <a:ea typeface="Courier New" pitchFamily="34" charset="-122"/>
                <a:cs typeface="Courier New" pitchFamily="34" charset="-120"/>
              </a:rPr>
              <a:t>    linear_model.parameters(), lr=0.01)</a:t>
            </a:r>
            <a:endParaRPr lang="en-US" sz="1400" dirty="0"/>
          </a:p>
        </p:txBody>
      </p:sp>
      <p:sp>
        <p:nvSpPr>
          <p:cNvPr id="7" name="Shape 5"/>
          <p:cNvSpPr/>
          <p:nvPr/>
        </p:nvSpPr>
        <p:spPr>
          <a:xfrm>
            <a:off x="5518405" y="1948921"/>
            <a:ext cx="3502152" cy="347472"/>
          </a:xfrm>
          <a:prstGeom prst="rect">
            <a:avLst/>
          </a:prstGeom>
          <a:solidFill>
            <a:srgbClr val="5A7A8A"/>
          </a:solidFill>
          <a:ln w="12700">
            <a:solidFill>
              <a:srgbClr val="5A7A8A"/>
            </a:solidFill>
            <a:prstDash val="solid"/>
          </a:ln>
        </p:spPr>
        <p:txBody>
          <a:bodyPr/>
          <a:lstStyle/>
          <a:p>
            <a:endParaRPr lang="en-GB"/>
          </a:p>
        </p:txBody>
      </p:sp>
      <p:sp>
        <p:nvSpPr>
          <p:cNvPr id="8" name="Text 6"/>
          <p:cNvSpPr/>
          <p:nvPr/>
        </p:nvSpPr>
        <p:spPr>
          <a:xfrm>
            <a:off x="5518405" y="1948921"/>
            <a:ext cx="3502152" cy="347472"/>
          </a:xfrm>
          <a:prstGeom prst="rect">
            <a:avLst/>
          </a:prstGeom>
          <a:noFill/>
          <a:ln/>
        </p:spPr>
        <p:txBody>
          <a:bodyPr wrap="square" rtlCol="0" anchor="ctr"/>
          <a:lstStyle/>
          <a:p>
            <a:pPr marL="0" indent="0" algn="ctr">
              <a:buNone/>
            </a:pPr>
            <a:r>
              <a:rPr lang="en-US" sz="1600" b="1" dirty="0">
                <a:solidFill>
                  <a:srgbClr val="FFFFFF"/>
                </a:solidFill>
                <a:latin typeface="Calibri" pitchFamily="34" charset="0"/>
                <a:ea typeface="Calibri" pitchFamily="34" charset="-122"/>
                <a:cs typeface="Calibri" pitchFamily="34" charset="-120"/>
              </a:rPr>
              <a:t>Notebook output</a:t>
            </a:r>
            <a:endParaRPr lang="en-US" sz="1600" dirty="0"/>
          </a:p>
        </p:txBody>
      </p:sp>
      <p:sp>
        <p:nvSpPr>
          <p:cNvPr id="9" name="Shape 7"/>
          <p:cNvSpPr/>
          <p:nvPr/>
        </p:nvSpPr>
        <p:spPr>
          <a:xfrm>
            <a:off x="5518405" y="2296393"/>
            <a:ext cx="3502152" cy="2688336"/>
          </a:xfrm>
          <a:prstGeom prst="rect">
            <a:avLst/>
          </a:prstGeom>
          <a:solidFill>
            <a:srgbClr val="F0F4F0"/>
          </a:solidFill>
          <a:ln w="19050">
            <a:solidFill>
              <a:srgbClr val="2EC4B6"/>
            </a:solidFill>
            <a:prstDash val="solid"/>
          </a:ln>
        </p:spPr>
        <p:txBody>
          <a:bodyPr/>
          <a:lstStyle/>
          <a:p>
            <a:endParaRPr lang="en-GB"/>
          </a:p>
        </p:txBody>
      </p:sp>
      <p:sp>
        <p:nvSpPr>
          <p:cNvPr id="10" name="Text 8"/>
          <p:cNvSpPr/>
          <p:nvPr/>
        </p:nvSpPr>
        <p:spPr>
          <a:xfrm>
            <a:off x="5628133" y="2369545"/>
            <a:ext cx="3282696" cy="2459736"/>
          </a:xfrm>
          <a:prstGeom prst="rect">
            <a:avLst/>
          </a:prstGeom>
          <a:noFill/>
          <a:ln/>
        </p:spPr>
        <p:txBody>
          <a:bodyPr wrap="square" rtlCol="0" anchor="t"/>
          <a:lstStyle/>
          <a:p>
            <a:pPr marL="0" indent="0">
              <a:buNone/>
            </a:pPr>
            <a:r>
              <a:rPr lang="en-US" sz="1400" dirty="0">
                <a:solidFill>
                  <a:srgbClr val="0D3349"/>
                </a:solidFill>
                <a:latin typeface="Courier New" pitchFamily="34" charset="0"/>
                <a:ea typeface="Courier New" pitchFamily="34" charset="-122"/>
                <a:cs typeface="Courier New" pitchFamily="34" charset="-120"/>
              </a:rPr>
              <a:t>Model architecture:</a:t>
            </a:r>
            <a:endParaRPr lang="en-US" sz="1400" dirty="0"/>
          </a:p>
          <a:p>
            <a:pPr marL="0" indent="0">
              <a:buNone/>
            </a:pPr>
            <a:r>
              <a:rPr lang="en-US" sz="1400" dirty="0">
                <a:solidFill>
                  <a:srgbClr val="0D3349"/>
                </a:solidFill>
                <a:latin typeface="Courier New" pitchFamily="34" charset="0"/>
                <a:ea typeface="Courier New" pitchFamily="34" charset="-122"/>
                <a:cs typeface="Courier New" pitchFamily="34" charset="-120"/>
              </a:rPr>
              <a:t>Sequential(</a:t>
            </a:r>
            <a:endParaRPr lang="en-US" sz="1400" dirty="0"/>
          </a:p>
          <a:p>
            <a:pPr marL="0" indent="0">
              <a:buNone/>
            </a:pPr>
            <a:r>
              <a:rPr lang="en-US" sz="1400" dirty="0">
                <a:solidFill>
                  <a:srgbClr val="0D3349"/>
                </a:solidFill>
                <a:latin typeface="Courier New" pitchFamily="34" charset="0"/>
                <a:ea typeface="Courier New" pitchFamily="34" charset="-122"/>
                <a:cs typeface="Courier New" pitchFamily="34" charset="-120"/>
              </a:rPr>
              <a:t>  (0): Linear(in=30, out=1)</a:t>
            </a:r>
            <a:endParaRPr lang="en-US" sz="1400" dirty="0"/>
          </a:p>
          <a:p>
            <a:pPr marL="0" indent="0">
              <a:buNone/>
            </a:pPr>
            <a:r>
              <a:rPr lang="en-US" sz="1400" dirty="0">
                <a:solidFill>
                  <a:srgbClr val="0D3349"/>
                </a:solidFill>
                <a:latin typeface="Courier New" pitchFamily="34" charset="0"/>
                <a:ea typeface="Courier New" pitchFamily="34" charset="-122"/>
                <a:cs typeface="Courier New" pitchFamily="34" charset="-120"/>
              </a:rPr>
              <a:t>  (1): Sigmoid()</a:t>
            </a:r>
            <a:endParaRPr lang="en-US" sz="1400" dirty="0"/>
          </a:p>
          <a:p>
            <a:pPr marL="0" indent="0">
              <a:buNone/>
            </a:pPr>
            <a:r>
              <a:rPr lang="en-US" sz="1400" dirty="0">
                <a:solidFill>
                  <a:srgbClr val="0D3349"/>
                </a:solidFill>
                <a:latin typeface="Courier New" pitchFamily="34" charset="0"/>
                <a:ea typeface="Courier New" pitchFamily="34" charset="-122"/>
                <a:cs typeface="Courier New" pitchFamily="34" charset="-120"/>
              </a:rPr>
              <a:t>)</a:t>
            </a:r>
            <a:endParaRPr lang="en-US" sz="1400" dirty="0"/>
          </a:p>
          <a:p>
            <a:pPr marL="0" indent="0">
              <a:buNone/>
            </a:pPr>
            <a:endParaRPr lang="en-US" sz="1400" dirty="0"/>
          </a:p>
          <a:p>
            <a:pPr marL="0" indent="0">
              <a:buNone/>
            </a:pPr>
            <a:r>
              <a:rPr lang="en-US" sz="1400" dirty="0">
                <a:solidFill>
                  <a:srgbClr val="0D3349"/>
                </a:solidFill>
                <a:latin typeface="Courier New" pitchFamily="34" charset="0"/>
                <a:ea typeface="Courier New" pitchFamily="34" charset="-122"/>
                <a:cs typeface="Courier New" pitchFamily="34" charset="-120"/>
              </a:rPr>
              <a:t>Total parameters: 31</a:t>
            </a:r>
            <a:endParaRPr lang="en-US" sz="1400" dirty="0"/>
          </a:p>
          <a:p>
            <a:pPr marL="0" indent="0">
              <a:buNone/>
            </a:pPr>
            <a:r>
              <a:rPr lang="en-US" sz="1400" dirty="0">
                <a:solidFill>
                  <a:srgbClr val="0D3349"/>
                </a:solidFill>
                <a:latin typeface="Courier New" pitchFamily="34" charset="0"/>
                <a:ea typeface="Courier New" pitchFamily="34" charset="-122"/>
                <a:cs typeface="Courier New" pitchFamily="34" charset="-120"/>
              </a:rPr>
              <a:t>(30 weights + 1 bias)</a:t>
            </a:r>
            <a:endParaRPr lang="en-US" sz="1400" dirty="0"/>
          </a:p>
          <a:p>
            <a:pPr marL="0" indent="0">
              <a:buNone/>
            </a:pPr>
            <a:endParaRPr lang="en-US" sz="1400" dirty="0"/>
          </a:p>
          <a:p>
            <a:pPr marL="0" indent="0">
              <a:buNone/>
            </a:pPr>
            <a:r>
              <a:rPr lang="en-US" sz="1400" dirty="0">
                <a:solidFill>
                  <a:srgbClr val="0D3349"/>
                </a:solidFill>
                <a:latin typeface="Courier New" pitchFamily="34" charset="0"/>
                <a:ea typeface="Courier New" pitchFamily="34" charset="-122"/>
                <a:cs typeface="Courier New" pitchFamily="34" charset="-120"/>
              </a:rPr>
              <a:t>Training set: 455 patients</a:t>
            </a:r>
            <a:endParaRPr lang="en-US" sz="1400" dirty="0"/>
          </a:p>
          <a:p>
            <a:pPr marL="0" indent="0">
              <a:buNone/>
            </a:pPr>
            <a:r>
              <a:rPr lang="en-US" sz="1400" dirty="0">
                <a:solidFill>
                  <a:srgbClr val="0D3349"/>
                </a:solidFill>
                <a:latin typeface="Courier New" pitchFamily="34" charset="0"/>
                <a:ea typeface="Courier New" pitchFamily="34" charset="-122"/>
                <a:cs typeface="Courier New" pitchFamily="34" charset="-120"/>
              </a:rPr>
              <a:t>Test set    : 114 patients</a:t>
            </a:r>
            <a:endParaRPr lang="en-US" sz="1400" dirty="0"/>
          </a:p>
        </p:txBody>
      </p:sp>
      <mc:AlternateContent xmlns:mc="http://schemas.openxmlformats.org/markup-compatibility/2006">
        <mc:Choice xmlns:a14="http://schemas.microsoft.com/office/drawing/2010/main" Requires="a14">
          <p:sp>
            <p:nvSpPr>
              <p:cNvPr id="15" name="Oval 14">
                <a:extLst>
                  <a:ext uri="{FF2B5EF4-FFF2-40B4-BE49-F238E27FC236}">
                    <a16:creationId xmlns:a16="http://schemas.microsoft.com/office/drawing/2014/main" id="{355D090A-9900-D59F-F631-8515011633E2}"/>
                  </a:ext>
                </a:extLst>
              </p:cNvPr>
              <p:cNvSpPr/>
              <p:nvPr/>
            </p:nvSpPr>
            <p:spPr>
              <a:xfrm>
                <a:off x="484633" y="1115568"/>
                <a:ext cx="411479" cy="41147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 </m:t>
                          </m:r>
                          <m:r>
                            <a:rPr lang="en-GB" i="1" dirty="0" smtClean="0">
                              <a:latin typeface="Cambria Math" panose="02040503050406030204" pitchFamily="18" charset="0"/>
                            </a:rPr>
                            <m:t>𝑋</m:t>
                          </m:r>
                        </m:e>
                        <m:sub>
                          <m:r>
                            <a:rPr lang="en-GB" i="1" dirty="0" smtClean="0">
                              <a:latin typeface="Cambria Math" panose="02040503050406030204" pitchFamily="18" charset="0"/>
                            </a:rPr>
                            <m:t>1</m:t>
                          </m:r>
                        </m:sub>
                      </m:sSub>
                    </m:oMath>
                  </m:oMathPara>
                </a14:m>
                <a:endParaRPr lang="en-GB" dirty="0"/>
              </a:p>
            </p:txBody>
          </p:sp>
        </mc:Choice>
        <mc:Fallback>
          <p:sp>
            <p:nvSpPr>
              <p:cNvPr id="15" name="Oval 14">
                <a:extLst>
                  <a:ext uri="{FF2B5EF4-FFF2-40B4-BE49-F238E27FC236}">
                    <a16:creationId xmlns:a16="http://schemas.microsoft.com/office/drawing/2014/main" id="{355D090A-9900-D59F-F631-8515011633E2}"/>
                  </a:ext>
                </a:extLst>
              </p:cNvPr>
              <p:cNvSpPr>
                <a:spLocks noRot="1" noChangeAspect="1" noMove="1" noResize="1" noEditPoints="1" noAdjustHandles="1" noChangeArrowheads="1" noChangeShapeType="1" noTextEdit="1"/>
              </p:cNvSpPr>
              <p:nvPr/>
            </p:nvSpPr>
            <p:spPr>
              <a:xfrm>
                <a:off x="484633" y="1115568"/>
                <a:ext cx="411479" cy="411479"/>
              </a:xfrm>
              <a:prstGeom prst="ellipse">
                <a:avLst/>
              </a:prstGeom>
              <a:blipFill>
                <a:blip r:embed="rId3"/>
                <a:stretch>
                  <a:fillRect l="-17143" b="-8824"/>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6" name="Oval 15">
                <a:extLst>
                  <a:ext uri="{FF2B5EF4-FFF2-40B4-BE49-F238E27FC236}">
                    <a16:creationId xmlns:a16="http://schemas.microsoft.com/office/drawing/2014/main" id="{BB6309BD-C967-371B-4724-4C49E6C98B13}"/>
                  </a:ext>
                </a:extLst>
              </p:cNvPr>
              <p:cNvSpPr/>
              <p:nvPr/>
            </p:nvSpPr>
            <p:spPr>
              <a:xfrm>
                <a:off x="484633" y="1643633"/>
                <a:ext cx="411479" cy="41147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b="0" i="1" dirty="0" smtClean="0">
                              <a:latin typeface="Cambria Math" panose="02040503050406030204" pitchFamily="18" charset="0"/>
                            </a:rPr>
                            <m:t> </m:t>
                          </m:r>
                          <m:r>
                            <a:rPr lang="en-GB" i="1" dirty="0">
                              <a:latin typeface="Cambria Math" panose="02040503050406030204" pitchFamily="18" charset="0"/>
                            </a:rPr>
                            <m:t>𝑋</m:t>
                          </m:r>
                        </m:e>
                        <m:sub>
                          <m:r>
                            <a:rPr lang="en-GB" b="0" i="1" dirty="0" smtClean="0">
                              <a:latin typeface="Cambria Math" panose="02040503050406030204" pitchFamily="18" charset="0"/>
                            </a:rPr>
                            <m:t>2</m:t>
                          </m:r>
                        </m:sub>
                      </m:sSub>
                    </m:oMath>
                  </m:oMathPara>
                </a14:m>
                <a:endParaRPr lang="en-GB" dirty="0"/>
              </a:p>
            </p:txBody>
          </p:sp>
        </mc:Choice>
        <mc:Fallback>
          <p:sp>
            <p:nvSpPr>
              <p:cNvPr id="16" name="Oval 15">
                <a:extLst>
                  <a:ext uri="{FF2B5EF4-FFF2-40B4-BE49-F238E27FC236}">
                    <a16:creationId xmlns:a16="http://schemas.microsoft.com/office/drawing/2014/main" id="{BB6309BD-C967-371B-4724-4C49E6C98B13}"/>
                  </a:ext>
                </a:extLst>
              </p:cNvPr>
              <p:cNvSpPr>
                <a:spLocks noRot="1" noChangeAspect="1" noMove="1" noResize="1" noEditPoints="1" noAdjustHandles="1" noChangeArrowheads="1" noChangeShapeType="1" noTextEdit="1"/>
              </p:cNvSpPr>
              <p:nvPr/>
            </p:nvSpPr>
            <p:spPr>
              <a:xfrm>
                <a:off x="484633" y="1643633"/>
                <a:ext cx="411479" cy="411479"/>
              </a:xfrm>
              <a:prstGeom prst="ellipse">
                <a:avLst/>
              </a:prstGeom>
              <a:blipFill>
                <a:blip r:embed="rId4"/>
                <a:stretch>
                  <a:fillRect l="-17143" b="-8824"/>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7" name="Oval 16">
                <a:extLst>
                  <a:ext uri="{FF2B5EF4-FFF2-40B4-BE49-F238E27FC236}">
                    <a16:creationId xmlns:a16="http://schemas.microsoft.com/office/drawing/2014/main" id="{BD0ECB75-9DA8-3170-B275-980FA7914EB3}"/>
                  </a:ext>
                </a:extLst>
              </p:cNvPr>
              <p:cNvSpPr/>
              <p:nvPr/>
            </p:nvSpPr>
            <p:spPr>
              <a:xfrm>
                <a:off x="484633" y="2179701"/>
                <a:ext cx="411479" cy="41147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b="0" i="1" dirty="0" smtClean="0">
                              <a:latin typeface="Cambria Math" panose="02040503050406030204" pitchFamily="18" charset="0"/>
                            </a:rPr>
                            <m:t> </m:t>
                          </m:r>
                          <m:r>
                            <a:rPr lang="en-GB" i="1" dirty="0">
                              <a:latin typeface="Cambria Math" panose="02040503050406030204" pitchFamily="18" charset="0"/>
                            </a:rPr>
                            <m:t>𝑋</m:t>
                          </m:r>
                        </m:e>
                        <m:sub>
                          <m:r>
                            <a:rPr lang="en-GB" b="0" i="1" dirty="0" smtClean="0">
                              <a:latin typeface="Cambria Math" panose="02040503050406030204" pitchFamily="18" charset="0"/>
                            </a:rPr>
                            <m:t>3</m:t>
                          </m:r>
                        </m:sub>
                      </m:sSub>
                    </m:oMath>
                  </m:oMathPara>
                </a14:m>
                <a:endParaRPr lang="en-GB" dirty="0"/>
              </a:p>
            </p:txBody>
          </p:sp>
        </mc:Choice>
        <mc:Fallback>
          <p:sp>
            <p:nvSpPr>
              <p:cNvPr id="17" name="Oval 16">
                <a:extLst>
                  <a:ext uri="{FF2B5EF4-FFF2-40B4-BE49-F238E27FC236}">
                    <a16:creationId xmlns:a16="http://schemas.microsoft.com/office/drawing/2014/main" id="{BD0ECB75-9DA8-3170-B275-980FA7914EB3}"/>
                  </a:ext>
                </a:extLst>
              </p:cNvPr>
              <p:cNvSpPr>
                <a:spLocks noRot="1" noChangeAspect="1" noMove="1" noResize="1" noEditPoints="1" noAdjustHandles="1" noChangeArrowheads="1" noChangeShapeType="1" noTextEdit="1"/>
              </p:cNvSpPr>
              <p:nvPr/>
            </p:nvSpPr>
            <p:spPr>
              <a:xfrm>
                <a:off x="484633" y="2179701"/>
                <a:ext cx="411479" cy="411479"/>
              </a:xfrm>
              <a:prstGeom prst="ellipse">
                <a:avLst/>
              </a:prstGeom>
              <a:blipFill>
                <a:blip r:embed="rId5"/>
                <a:stretch>
                  <a:fillRect l="-17143" b="-8824"/>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8" name="Oval 17">
                <a:extLst>
                  <a:ext uri="{FF2B5EF4-FFF2-40B4-BE49-F238E27FC236}">
                    <a16:creationId xmlns:a16="http://schemas.microsoft.com/office/drawing/2014/main" id="{F7FBAD06-A085-D0E1-49D6-53228113F56A}"/>
                  </a:ext>
                </a:extLst>
              </p:cNvPr>
              <p:cNvSpPr/>
              <p:nvPr/>
            </p:nvSpPr>
            <p:spPr>
              <a:xfrm>
                <a:off x="1581912" y="1433320"/>
                <a:ext cx="841248" cy="8412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 </m:t>
                      </m:r>
                      <m:r>
                        <a:rPr lang="en-GB"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𝑖</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𝑋</m:t>
                          </m:r>
                        </m:e>
                        <m:sub>
                          <m:r>
                            <a:rPr lang="en-GB" b="0" i="1" smtClean="0">
                              <a:latin typeface="Cambria Math" panose="02040503050406030204" pitchFamily="18" charset="0"/>
                            </a:rPr>
                            <m:t>𝑖</m:t>
                          </m:r>
                        </m:sub>
                      </m:sSub>
                    </m:oMath>
                  </m:oMathPara>
                </a14:m>
                <a:endParaRPr lang="en-GB" dirty="0"/>
              </a:p>
            </p:txBody>
          </p:sp>
        </mc:Choice>
        <mc:Fallback>
          <p:sp>
            <p:nvSpPr>
              <p:cNvPr id="18" name="Oval 17">
                <a:extLst>
                  <a:ext uri="{FF2B5EF4-FFF2-40B4-BE49-F238E27FC236}">
                    <a16:creationId xmlns:a16="http://schemas.microsoft.com/office/drawing/2014/main" id="{F7FBAD06-A085-D0E1-49D6-53228113F56A}"/>
                  </a:ext>
                </a:extLst>
              </p:cNvPr>
              <p:cNvSpPr>
                <a:spLocks noRot="1" noChangeAspect="1" noMove="1" noResize="1" noEditPoints="1" noAdjustHandles="1" noChangeArrowheads="1" noChangeShapeType="1" noTextEdit="1"/>
              </p:cNvSpPr>
              <p:nvPr/>
            </p:nvSpPr>
            <p:spPr>
              <a:xfrm>
                <a:off x="1581912" y="1433320"/>
                <a:ext cx="841248" cy="841248"/>
              </a:xfrm>
              <a:prstGeom prst="ellipse">
                <a:avLst/>
              </a:prstGeom>
              <a:blipFill>
                <a:blip r:embed="rId6"/>
                <a:stretch>
                  <a:fillRect l="-7353"/>
                </a:stretch>
              </a:blipFill>
            </p:spPr>
            <p:txBody>
              <a:bodyPr/>
              <a:lstStyle/>
              <a:p>
                <a:r>
                  <a:rPr lang="en-GB">
                    <a:noFill/>
                  </a:rPr>
                  <a:t> </a:t>
                </a:r>
              </a:p>
            </p:txBody>
          </p:sp>
        </mc:Fallback>
      </mc:AlternateContent>
      <p:sp>
        <p:nvSpPr>
          <p:cNvPr id="19" name="Oval 18">
            <a:extLst>
              <a:ext uri="{FF2B5EF4-FFF2-40B4-BE49-F238E27FC236}">
                <a16:creationId xmlns:a16="http://schemas.microsoft.com/office/drawing/2014/main" id="{CF141012-318B-B744-ACE5-D6E80D654F94}"/>
              </a:ext>
            </a:extLst>
          </p:cNvPr>
          <p:cNvSpPr/>
          <p:nvPr/>
        </p:nvSpPr>
        <p:spPr>
          <a:xfrm>
            <a:off x="2898648" y="1362456"/>
            <a:ext cx="969264" cy="96926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Freeform 21">
            <a:extLst>
              <a:ext uri="{FF2B5EF4-FFF2-40B4-BE49-F238E27FC236}">
                <a16:creationId xmlns:a16="http://schemas.microsoft.com/office/drawing/2014/main" id="{C5C1F183-C3B9-6EE9-DD79-D453B2D81A41}"/>
              </a:ext>
            </a:extLst>
          </p:cNvPr>
          <p:cNvSpPr/>
          <p:nvPr/>
        </p:nvSpPr>
        <p:spPr>
          <a:xfrm rot="502995">
            <a:off x="3081528" y="1609344"/>
            <a:ext cx="603504" cy="502920"/>
          </a:xfrm>
          <a:custGeom>
            <a:avLst/>
            <a:gdLst>
              <a:gd name="csX0" fmla="*/ 0 w 676656"/>
              <a:gd name="csY0" fmla="*/ 512064 h 512064"/>
              <a:gd name="csX1" fmla="*/ 320040 w 676656"/>
              <a:gd name="csY1" fmla="*/ 420624 h 512064"/>
              <a:gd name="csX2" fmla="*/ 374904 w 676656"/>
              <a:gd name="csY2" fmla="*/ 73152 h 512064"/>
              <a:gd name="csX3" fmla="*/ 676656 w 676656"/>
              <a:gd name="csY3" fmla="*/ 0 h 512064"/>
            </a:gdLst>
            <a:ahLst/>
            <a:cxnLst>
              <a:cxn ang="0">
                <a:pos x="csX0" y="csY0"/>
              </a:cxn>
              <a:cxn ang="0">
                <a:pos x="csX1" y="csY1"/>
              </a:cxn>
              <a:cxn ang="0">
                <a:pos x="csX2" y="csY2"/>
              </a:cxn>
              <a:cxn ang="0">
                <a:pos x="csX3" y="csY3"/>
              </a:cxn>
            </a:cxnLst>
            <a:rect l="l" t="t" r="r" b="b"/>
            <a:pathLst>
              <a:path w="676656" h="512064">
                <a:moveTo>
                  <a:pt x="0" y="512064"/>
                </a:moveTo>
                <a:cubicBezTo>
                  <a:pt x="128778" y="502920"/>
                  <a:pt x="257556" y="493776"/>
                  <a:pt x="320040" y="420624"/>
                </a:cubicBezTo>
                <a:cubicBezTo>
                  <a:pt x="382524" y="347472"/>
                  <a:pt x="315468" y="143256"/>
                  <a:pt x="374904" y="73152"/>
                </a:cubicBezTo>
                <a:cubicBezTo>
                  <a:pt x="434340" y="3048"/>
                  <a:pt x="555498" y="1524"/>
                  <a:pt x="676656" y="0"/>
                </a:cubicBezTo>
              </a:path>
            </a:pathLst>
          </a:cu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23" name="Oval 22">
                <a:extLst>
                  <a:ext uri="{FF2B5EF4-FFF2-40B4-BE49-F238E27FC236}">
                    <a16:creationId xmlns:a16="http://schemas.microsoft.com/office/drawing/2014/main" id="{7B67D03F-1970-2C67-2E42-0249B65A08A4}"/>
                  </a:ext>
                </a:extLst>
              </p:cNvPr>
              <p:cNvSpPr/>
              <p:nvPr/>
            </p:nvSpPr>
            <p:spPr>
              <a:xfrm>
                <a:off x="4343400" y="1527047"/>
                <a:ext cx="585216" cy="5852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 </m:t>
                      </m:r>
                      <m:r>
                        <a:rPr lang="en-GB" b="0" i="1" dirty="0" smtClean="0">
                          <a:latin typeface="Cambria Math" panose="02040503050406030204" pitchFamily="18" charset="0"/>
                        </a:rPr>
                        <m:t>𝑌</m:t>
                      </m:r>
                    </m:oMath>
                  </m:oMathPara>
                </a14:m>
                <a:endParaRPr lang="en-GB" dirty="0"/>
              </a:p>
            </p:txBody>
          </p:sp>
        </mc:Choice>
        <mc:Fallback>
          <p:sp>
            <p:nvSpPr>
              <p:cNvPr id="23" name="Oval 22">
                <a:extLst>
                  <a:ext uri="{FF2B5EF4-FFF2-40B4-BE49-F238E27FC236}">
                    <a16:creationId xmlns:a16="http://schemas.microsoft.com/office/drawing/2014/main" id="{7B67D03F-1970-2C67-2E42-0249B65A08A4}"/>
                  </a:ext>
                </a:extLst>
              </p:cNvPr>
              <p:cNvSpPr>
                <a:spLocks noRot="1" noChangeAspect="1" noMove="1" noResize="1" noEditPoints="1" noAdjustHandles="1" noChangeArrowheads="1" noChangeShapeType="1" noTextEdit="1"/>
              </p:cNvSpPr>
              <p:nvPr/>
            </p:nvSpPr>
            <p:spPr>
              <a:xfrm>
                <a:off x="4343400" y="1527047"/>
                <a:ext cx="585216" cy="585216"/>
              </a:xfrm>
              <a:prstGeom prst="ellipse">
                <a:avLst/>
              </a:prstGeom>
              <a:blipFill>
                <a:blip r:embed="rId7"/>
                <a:stretch>
                  <a:fillRect/>
                </a:stretch>
              </a:blipFill>
            </p:spPr>
            <p:txBody>
              <a:bodyPr/>
              <a:lstStyle/>
              <a:p>
                <a:r>
                  <a:rPr lang="en-GB">
                    <a:noFill/>
                  </a:rPr>
                  <a:t> </a:t>
                </a:r>
              </a:p>
            </p:txBody>
          </p:sp>
        </mc:Fallback>
      </mc:AlternateContent>
      <p:cxnSp>
        <p:nvCxnSpPr>
          <p:cNvPr id="27" name="Straight Arrow Connector 26">
            <a:extLst>
              <a:ext uri="{FF2B5EF4-FFF2-40B4-BE49-F238E27FC236}">
                <a16:creationId xmlns:a16="http://schemas.microsoft.com/office/drawing/2014/main" id="{BE23FC6E-FDF9-878C-5A77-32E90E279B4D}"/>
              </a:ext>
            </a:extLst>
          </p:cNvPr>
          <p:cNvCxnSpPr>
            <a:cxnSpLocks/>
            <a:stCxn id="17" idx="6"/>
          </p:cNvCxnSpPr>
          <p:nvPr/>
        </p:nvCxnSpPr>
        <p:spPr>
          <a:xfrm flipV="1">
            <a:off x="896112" y="1938984"/>
            <a:ext cx="576072" cy="4464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2B6002C-BCE4-6804-2DBE-1BC4B8C90464}"/>
              </a:ext>
            </a:extLst>
          </p:cNvPr>
          <p:cNvCxnSpPr>
            <a:cxnSpLocks/>
            <a:stCxn id="16" idx="6"/>
          </p:cNvCxnSpPr>
          <p:nvPr/>
        </p:nvCxnSpPr>
        <p:spPr>
          <a:xfrm>
            <a:off x="896112" y="1849373"/>
            <a:ext cx="5669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0DB8399-E84B-B24C-B737-9D3C882A6357}"/>
              </a:ext>
            </a:extLst>
          </p:cNvPr>
          <p:cNvCxnSpPr>
            <a:cxnSpLocks/>
            <a:stCxn id="15" idx="6"/>
          </p:cNvCxnSpPr>
          <p:nvPr/>
        </p:nvCxnSpPr>
        <p:spPr>
          <a:xfrm>
            <a:off x="896112" y="1321308"/>
            <a:ext cx="566928" cy="4403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AC8C675-75A6-A7A0-D838-9A30BB965891}"/>
              </a:ext>
            </a:extLst>
          </p:cNvPr>
          <p:cNvCxnSpPr>
            <a:cxnSpLocks/>
          </p:cNvCxnSpPr>
          <p:nvPr/>
        </p:nvCxnSpPr>
        <p:spPr>
          <a:xfrm>
            <a:off x="2422824" y="1860804"/>
            <a:ext cx="34323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2D3563F-3333-9BDF-8FE2-5BCDB4FE1EE6}"/>
              </a:ext>
            </a:extLst>
          </p:cNvPr>
          <p:cNvCxnSpPr>
            <a:cxnSpLocks/>
            <a:stCxn id="19" idx="6"/>
          </p:cNvCxnSpPr>
          <p:nvPr/>
        </p:nvCxnSpPr>
        <p:spPr>
          <a:xfrm>
            <a:off x="3867912" y="1847088"/>
            <a:ext cx="34747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5" name="Text 2">
            <a:extLst>
              <a:ext uri="{FF2B5EF4-FFF2-40B4-BE49-F238E27FC236}">
                <a16:creationId xmlns:a16="http://schemas.microsoft.com/office/drawing/2014/main" id="{FC2FD652-67C8-A361-7D7B-66CC4E071EF3}"/>
              </a:ext>
            </a:extLst>
          </p:cNvPr>
          <p:cNvSpPr/>
          <p:nvPr/>
        </p:nvSpPr>
        <p:spPr>
          <a:xfrm>
            <a:off x="5404104" y="1250441"/>
            <a:ext cx="3963924" cy="347472"/>
          </a:xfrm>
          <a:prstGeom prst="rect">
            <a:avLst/>
          </a:prstGeom>
          <a:noFill/>
          <a:ln/>
        </p:spPr>
        <p:txBody>
          <a:bodyPr wrap="square" rtlCol="0" anchor="ctr"/>
          <a:lstStyle/>
          <a:p>
            <a:pPr marL="0" indent="0">
              <a:buNone/>
            </a:pPr>
            <a:r>
              <a:rPr lang="en-US" sz="1400" dirty="0">
                <a:solidFill>
                  <a:srgbClr val="1A2E3A"/>
                </a:solidFill>
                <a:latin typeface="Calibri" pitchFamily="34" charset="0"/>
                <a:ea typeface="Calibri" pitchFamily="34" charset="-122"/>
                <a:cs typeface="Calibri" pitchFamily="34" charset="-120"/>
              </a:rPr>
              <a:t>Because of this, we can easily define the model in three lines and PyTorch handles the rest:</a:t>
            </a:r>
            <a:endParaRPr lang="en-US" sz="1400" dirty="0"/>
          </a:p>
        </p:txBody>
      </p:sp>
      <p:sp>
        <p:nvSpPr>
          <p:cNvPr id="46" name="TextBox 45">
            <a:extLst>
              <a:ext uri="{FF2B5EF4-FFF2-40B4-BE49-F238E27FC236}">
                <a16:creationId xmlns:a16="http://schemas.microsoft.com/office/drawing/2014/main" id="{6BD0EACA-ED55-C41B-0A4F-F2CDCD58BFFF}"/>
              </a:ext>
            </a:extLst>
          </p:cNvPr>
          <p:cNvSpPr txBox="1"/>
          <p:nvPr/>
        </p:nvSpPr>
        <p:spPr>
          <a:xfrm>
            <a:off x="2679136" y="2296393"/>
            <a:ext cx="1417376" cy="307777"/>
          </a:xfrm>
          <a:prstGeom prst="rect">
            <a:avLst/>
          </a:prstGeom>
          <a:noFill/>
        </p:spPr>
        <p:txBody>
          <a:bodyPr wrap="none" rtlCol="0">
            <a:spAutoFit/>
          </a:bodyPr>
          <a:lstStyle/>
          <a:p>
            <a:r>
              <a:rPr lang="en-GB" sz="1400" dirty="0"/>
              <a:t>Sigmoid function</a:t>
            </a:r>
          </a:p>
        </p:txBody>
      </p:sp>
      <p:sp>
        <p:nvSpPr>
          <p:cNvPr id="47" name="Shape 5">
            <a:extLst>
              <a:ext uri="{FF2B5EF4-FFF2-40B4-BE49-F238E27FC236}">
                <a16:creationId xmlns:a16="http://schemas.microsoft.com/office/drawing/2014/main" id="{A4A79158-81BF-7578-DAD8-9F71D4138A53}"/>
              </a:ext>
            </a:extLst>
          </p:cNvPr>
          <p:cNvSpPr/>
          <p:nvPr/>
        </p:nvSpPr>
        <p:spPr>
          <a:xfrm>
            <a:off x="301752" y="2731981"/>
            <a:ext cx="4892040" cy="347472"/>
          </a:xfrm>
          <a:prstGeom prst="rect">
            <a:avLst/>
          </a:prstGeom>
          <a:solidFill>
            <a:srgbClr val="5A7A8A"/>
          </a:solidFill>
          <a:ln w="12700">
            <a:solidFill>
              <a:srgbClr val="5A7A8A"/>
            </a:solidFill>
            <a:prstDash val="solid"/>
          </a:ln>
        </p:spPr>
        <p:txBody>
          <a:bodyPr/>
          <a:lstStyle/>
          <a:p>
            <a:pPr algn="ctr"/>
            <a:r>
              <a:rPr lang="en-US" sz="1600" b="1" dirty="0">
                <a:solidFill>
                  <a:srgbClr val="FFFFFF"/>
                </a:solidFill>
                <a:latin typeface="Calibri" panose="020F0502020204030204" pitchFamily="34" charset="0"/>
                <a:ea typeface="Calibri" pitchFamily="34" charset="-122"/>
                <a:cs typeface="Calibri" panose="020F0502020204030204" pitchFamily="34" charset="0"/>
              </a:rPr>
              <a:t>Model architecture</a:t>
            </a:r>
            <a:endParaRPr lang="en-US" sz="1600" dirty="0">
              <a:latin typeface="Calibri" panose="020F0502020204030204" pitchFamily="34" charset="0"/>
              <a:cs typeface="Calibri" panose="020F0502020204030204" pitchFamily="34" charset="0"/>
            </a:endParaRPr>
          </a:p>
          <a:p>
            <a:endParaRPr lang="en-GB"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7F4EF"/>
        </a:solidFill>
        <a:effectLst/>
      </p:bgPr>
    </p:bg>
    <p:spTree>
      <p:nvGrpSpPr>
        <p:cNvPr id="1" name=""/>
        <p:cNvGrpSpPr/>
        <p:nvPr/>
      </p:nvGrpSpPr>
      <p:grpSpPr>
        <a:xfrm>
          <a:off x="0" y="0"/>
          <a:ext cx="0" cy="0"/>
          <a:chOff x="0" y="0"/>
          <a:chExt cx="0" cy="0"/>
        </a:xfrm>
      </p:grpSpPr>
      <p:sp>
        <p:nvSpPr>
          <p:cNvPr id="2" name="Shape 0"/>
          <p:cNvSpPr/>
          <p:nvPr/>
        </p:nvSpPr>
        <p:spPr>
          <a:xfrm>
            <a:off x="0" y="0"/>
            <a:ext cx="9144000" cy="594360"/>
          </a:xfrm>
          <a:prstGeom prst="rect">
            <a:avLst/>
          </a:prstGeom>
          <a:solidFill>
            <a:srgbClr val="0A7373"/>
          </a:solidFill>
          <a:ln w="12700">
            <a:solidFill>
              <a:srgbClr val="0A7373"/>
            </a:solidFill>
            <a:prstDash val="solid"/>
          </a:ln>
        </p:spPr>
        <p:txBody>
          <a:bodyPr/>
          <a:lstStyle/>
          <a:p>
            <a:endParaRPr lang="en-GB"/>
          </a:p>
        </p:txBody>
      </p:sp>
      <p:sp>
        <p:nvSpPr>
          <p:cNvPr id="3" name="Text 1"/>
          <p:cNvSpPr/>
          <p:nvPr/>
        </p:nvSpPr>
        <p:spPr>
          <a:xfrm>
            <a:off x="320040" y="0"/>
            <a:ext cx="8503920" cy="594360"/>
          </a:xfrm>
          <a:prstGeom prst="rect">
            <a:avLst/>
          </a:prstGeom>
          <a:noFill/>
          <a:ln/>
        </p:spPr>
        <p:txBody>
          <a:bodyPr wrap="square" lIns="0" tIns="0" rIns="0" bIns="0" rtlCol="0" anchor="ctr"/>
          <a:lstStyle/>
          <a:p>
            <a:pPr marL="0" indent="0">
              <a:buNone/>
            </a:pPr>
            <a:r>
              <a:rPr lang="en-US" sz="2100" b="1">
                <a:solidFill>
                  <a:srgbClr val="FFFFFF"/>
                </a:solidFill>
                <a:latin typeface="Calibri" pitchFamily="34" charset="0"/>
                <a:ea typeface="Calibri" pitchFamily="34" charset="-122"/>
                <a:cs typeface="Calibri" pitchFamily="34" charset="-120"/>
              </a:rPr>
              <a:t>Why Should Biologists Care?</a:t>
            </a:r>
            <a:endParaRPr lang="en-US" sz="2100"/>
          </a:p>
        </p:txBody>
      </p:sp>
      <p:sp>
        <p:nvSpPr>
          <p:cNvPr id="4" name="Shape 2"/>
          <p:cNvSpPr/>
          <p:nvPr/>
        </p:nvSpPr>
        <p:spPr>
          <a:xfrm>
            <a:off x="274320" y="777240"/>
            <a:ext cx="4160520" cy="1920240"/>
          </a:xfrm>
          <a:prstGeom prst="rect">
            <a:avLst/>
          </a:prstGeom>
          <a:solidFill>
            <a:srgbClr val="FFFFFF"/>
          </a:solidFill>
          <a:ln/>
          <a:effectLst>
            <a:outerShdw blurRad="76200" dist="25400" dir="8100000" algn="bl" rotWithShape="0">
              <a:srgbClr val="000000">
                <a:alpha val="10000"/>
              </a:srgbClr>
            </a:outerShdw>
          </a:effectLst>
        </p:spPr>
        <p:txBody>
          <a:bodyPr/>
          <a:lstStyle/>
          <a:p>
            <a:endParaRPr lang="en-GB"/>
          </a:p>
        </p:txBody>
      </p:sp>
      <p:sp>
        <p:nvSpPr>
          <p:cNvPr id="5" name="Shape 3"/>
          <p:cNvSpPr/>
          <p:nvPr/>
        </p:nvSpPr>
        <p:spPr>
          <a:xfrm>
            <a:off x="274320" y="777240"/>
            <a:ext cx="73152" cy="1920240"/>
          </a:xfrm>
          <a:prstGeom prst="rect">
            <a:avLst/>
          </a:prstGeom>
          <a:solidFill>
            <a:srgbClr val="2EC4B6"/>
          </a:solidFill>
          <a:ln w="12700">
            <a:solidFill>
              <a:srgbClr val="2EC4B6"/>
            </a:solidFill>
            <a:prstDash val="solid"/>
          </a:ln>
        </p:spPr>
        <p:txBody>
          <a:bodyPr/>
          <a:lstStyle/>
          <a:p>
            <a:endParaRPr lang="en-GB"/>
          </a:p>
        </p:txBody>
      </p:sp>
      <p:sp>
        <p:nvSpPr>
          <p:cNvPr id="6" name="Text 4"/>
          <p:cNvSpPr/>
          <p:nvPr/>
        </p:nvSpPr>
        <p:spPr>
          <a:xfrm>
            <a:off x="438912" y="868680"/>
            <a:ext cx="3840480" cy="411480"/>
          </a:xfrm>
          <a:prstGeom prst="rect">
            <a:avLst/>
          </a:prstGeom>
          <a:noFill/>
          <a:ln/>
        </p:spPr>
        <p:txBody>
          <a:bodyPr wrap="square" rtlCol="0" anchor="ctr"/>
          <a:lstStyle/>
          <a:p>
            <a:pPr marL="0" indent="0">
              <a:buNone/>
            </a:pPr>
            <a:r>
              <a:rPr lang="en-US" sz="1400" b="1">
                <a:solidFill>
                  <a:srgbClr val="0A7373"/>
                </a:solidFill>
                <a:latin typeface="Calibri" pitchFamily="34" charset="0"/>
                <a:ea typeface="Calibri" pitchFamily="34" charset="-122"/>
                <a:cs typeface="Calibri" pitchFamily="34" charset="-120"/>
              </a:rPr>
              <a:t>🔬  Protein Structure</a:t>
            </a:r>
            <a:endParaRPr lang="en-US" sz="1400"/>
          </a:p>
        </p:txBody>
      </p:sp>
      <p:sp>
        <p:nvSpPr>
          <p:cNvPr id="7" name="Text 5"/>
          <p:cNvSpPr/>
          <p:nvPr/>
        </p:nvSpPr>
        <p:spPr>
          <a:xfrm>
            <a:off x="438912" y="1344168"/>
            <a:ext cx="3840480" cy="1188720"/>
          </a:xfrm>
          <a:prstGeom prst="rect">
            <a:avLst/>
          </a:prstGeom>
          <a:noFill/>
          <a:ln/>
        </p:spPr>
        <p:txBody>
          <a:bodyPr wrap="square" rtlCol="0" anchor="ctr"/>
          <a:lstStyle/>
          <a:p>
            <a:pPr marL="0" indent="0">
              <a:buNone/>
            </a:pPr>
            <a:r>
              <a:rPr lang="en-US" sz="1200">
                <a:solidFill>
                  <a:srgbClr val="1A2E3A"/>
                </a:solidFill>
                <a:latin typeface="Calibri" pitchFamily="34" charset="0"/>
                <a:ea typeface="Calibri" pitchFamily="34" charset="-122"/>
                <a:cs typeface="Calibri" pitchFamily="34" charset="-120"/>
              </a:rPr>
              <a:t>AlphaFold predicted 3D structure from sequence – a decades-old problem solved with deep learning.</a:t>
            </a:r>
            <a:endParaRPr lang="en-US" sz="1200"/>
          </a:p>
        </p:txBody>
      </p:sp>
      <p:sp>
        <p:nvSpPr>
          <p:cNvPr id="8" name="Shape 6"/>
          <p:cNvSpPr/>
          <p:nvPr/>
        </p:nvSpPr>
        <p:spPr>
          <a:xfrm>
            <a:off x="4709160" y="777240"/>
            <a:ext cx="4160520" cy="1920240"/>
          </a:xfrm>
          <a:prstGeom prst="rect">
            <a:avLst/>
          </a:prstGeom>
          <a:solidFill>
            <a:srgbClr val="FFFFFF"/>
          </a:solidFill>
          <a:ln/>
          <a:effectLst>
            <a:outerShdw blurRad="76200" dist="25400" dir="8100000" algn="bl" rotWithShape="0">
              <a:srgbClr val="000000">
                <a:alpha val="10000"/>
              </a:srgbClr>
            </a:outerShdw>
          </a:effectLst>
        </p:spPr>
        <p:txBody>
          <a:bodyPr/>
          <a:lstStyle/>
          <a:p>
            <a:endParaRPr lang="en-GB"/>
          </a:p>
        </p:txBody>
      </p:sp>
      <p:sp>
        <p:nvSpPr>
          <p:cNvPr id="9" name="Shape 7"/>
          <p:cNvSpPr/>
          <p:nvPr/>
        </p:nvSpPr>
        <p:spPr>
          <a:xfrm>
            <a:off x="4709160" y="777240"/>
            <a:ext cx="73152" cy="1920240"/>
          </a:xfrm>
          <a:prstGeom prst="rect">
            <a:avLst/>
          </a:prstGeom>
          <a:solidFill>
            <a:srgbClr val="2EC4B6"/>
          </a:solidFill>
          <a:ln w="12700">
            <a:solidFill>
              <a:srgbClr val="2EC4B6"/>
            </a:solidFill>
            <a:prstDash val="solid"/>
          </a:ln>
        </p:spPr>
        <p:txBody>
          <a:bodyPr/>
          <a:lstStyle/>
          <a:p>
            <a:endParaRPr lang="en-GB"/>
          </a:p>
        </p:txBody>
      </p:sp>
      <p:sp>
        <p:nvSpPr>
          <p:cNvPr id="10" name="Text 8"/>
          <p:cNvSpPr/>
          <p:nvPr/>
        </p:nvSpPr>
        <p:spPr>
          <a:xfrm>
            <a:off x="4873752" y="868680"/>
            <a:ext cx="3840480" cy="411480"/>
          </a:xfrm>
          <a:prstGeom prst="rect">
            <a:avLst/>
          </a:prstGeom>
          <a:noFill/>
          <a:ln/>
        </p:spPr>
        <p:txBody>
          <a:bodyPr wrap="square" rtlCol="0" anchor="ctr"/>
          <a:lstStyle/>
          <a:p>
            <a:pPr marL="0" indent="0">
              <a:buNone/>
            </a:pPr>
            <a:r>
              <a:rPr lang="en-US" sz="1400" b="1">
                <a:solidFill>
                  <a:srgbClr val="0A7373"/>
                </a:solidFill>
                <a:latin typeface="Calibri" pitchFamily="34" charset="0"/>
                <a:ea typeface="Calibri" pitchFamily="34" charset="-122"/>
                <a:cs typeface="Calibri" pitchFamily="34" charset="-120"/>
              </a:rPr>
              <a:t>🧬  Genomics</a:t>
            </a:r>
            <a:endParaRPr lang="en-US" sz="1400"/>
          </a:p>
        </p:txBody>
      </p:sp>
      <p:sp>
        <p:nvSpPr>
          <p:cNvPr id="11" name="Text 9"/>
          <p:cNvSpPr/>
          <p:nvPr/>
        </p:nvSpPr>
        <p:spPr>
          <a:xfrm>
            <a:off x="4873752" y="1344168"/>
            <a:ext cx="3840480" cy="1188720"/>
          </a:xfrm>
          <a:prstGeom prst="rect">
            <a:avLst/>
          </a:prstGeom>
          <a:noFill/>
          <a:ln/>
        </p:spPr>
        <p:txBody>
          <a:bodyPr wrap="square" rtlCol="0" anchor="ctr"/>
          <a:lstStyle/>
          <a:p>
            <a:pPr marL="0" indent="0">
              <a:buNone/>
            </a:pPr>
            <a:r>
              <a:rPr lang="en-US" sz="1200">
                <a:solidFill>
                  <a:srgbClr val="1A2E3A"/>
                </a:solidFill>
                <a:latin typeface="Calibri" pitchFamily="34" charset="0"/>
                <a:ea typeface="Calibri" pitchFamily="34" charset="-122"/>
                <a:cs typeface="Calibri" pitchFamily="34" charset="-120"/>
              </a:rPr>
              <a:t>Disease-variant detection, gene expression prediction, and single-cell analysis at massive scale.</a:t>
            </a:r>
            <a:endParaRPr lang="en-US" sz="1200"/>
          </a:p>
        </p:txBody>
      </p:sp>
      <p:sp>
        <p:nvSpPr>
          <p:cNvPr id="12" name="Shape 10"/>
          <p:cNvSpPr/>
          <p:nvPr/>
        </p:nvSpPr>
        <p:spPr>
          <a:xfrm>
            <a:off x="274320" y="2926080"/>
            <a:ext cx="4160520" cy="1920240"/>
          </a:xfrm>
          <a:prstGeom prst="rect">
            <a:avLst/>
          </a:prstGeom>
          <a:solidFill>
            <a:srgbClr val="FFFFFF"/>
          </a:solidFill>
          <a:ln/>
          <a:effectLst>
            <a:outerShdw blurRad="76200" dist="25400" dir="8100000" algn="bl" rotWithShape="0">
              <a:srgbClr val="000000">
                <a:alpha val="10000"/>
              </a:srgbClr>
            </a:outerShdw>
          </a:effectLst>
        </p:spPr>
        <p:txBody>
          <a:bodyPr/>
          <a:lstStyle/>
          <a:p>
            <a:endParaRPr lang="en-GB"/>
          </a:p>
        </p:txBody>
      </p:sp>
      <p:sp>
        <p:nvSpPr>
          <p:cNvPr id="13" name="Shape 11"/>
          <p:cNvSpPr/>
          <p:nvPr/>
        </p:nvSpPr>
        <p:spPr>
          <a:xfrm>
            <a:off x="274320" y="2926080"/>
            <a:ext cx="73152" cy="1920240"/>
          </a:xfrm>
          <a:prstGeom prst="rect">
            <a:avLst/>
          </a:prstGeom>
          <a:solidFill>
            <a:srgbClr val="2EC4B6"/>
          </a:solidFill>
          <a:ln w="12700">
            <a:solidFill>
              <a:srgbClr val="2EC4B6"/>
            </a:solidFill>
            <a:prstDash val="solid"/>
          </a:ln>
        </p:spPr>
        <p:txBody>
          <a:bodyPr/>
          <a:lstStyle/>
          <a:p>
            <a:endParaRPr lang="en-GB"/>
          </a:p>
        </p:txBody>
      </p:sp>
      <p:sp>
        <p:nvSpPr>
          <p:cNvPr id="14" name="Text 12"/>
          <p:cNvSpPr/>
          <p:nvPr/>
        </p:nvSpPr>
        <p:spPr>
          <a:xfrm>
            <a:off x="438912" y="3017520"/>
            <a:ext cx="3840480" cy="411480"/>
          </a:xfrm>
          <a:prstGeom prst="rect">
            <a:avLst/>
          </a:prstGeom>
          <a:noFill/>
          <a:ln/>
        </p:spPr>
        <p:txBody>
          <a:bodyPr wrap="square" rtlCol="0" anchor="ctr"/>
          <a:lstStyle/>
          <a:p>
            <a:pPr marL="0" indent="0">
              <a:buNone/>
            </a:pPr>
            <a:r>
              <a:rPr lang="en-US" sz="1400" b="1">
                <a:solidFill>
                  <a:srgbClr val="0A7373"/>
                </a:solidFill>
                <a:latin typeface="Calibri" pitchFamily="34" charset="0"/>
                <a:ea typeface="Calibri" pitchFamily="34" charset="-122"/>
                <a:cs typeface="Calibri" pitchFamily="34" charset="-120"/>
              </a:rPr>
              <a:t>🏥  Clinical Data</a:t>
            </a:r>
            <a:endParaRPr lang="en-US" sz="1400"/>
          </a:p>
        </p:txBody>
      </p:sp>
      <p:sp>
        <p:nvSpPr>
          <p:cNvPr id="15" name="Text 13"/>
          <p:cNvSpPr/>
          <p:nvPr/>
        </p:nvSpPr>
        <p:spPr>
          <a:xfrm>
            <a:off x="438912" y="3493008"/>
            <a:ext cx="3840480" cy="1188720"/>
          </a:xfrm>
          <a:prstGeom prst="rect">
            <a:avLst/>
          </a:prstGeom>
          <a:noFill/>
          <a:ln/>
        </p:spPr>
        <p:txBody>
          <a:bodyPr wrap="square" rtlCol="0" anchor="ctr"/>
          <a:lstStyle/>
          <a:p>
            <a:pPr marL="0" indent="0">
              <a:buNone/>
            </a:pPr>
            <a:r>
              <a:rPr lang="en-US" sz="1200">
                <a:solidFill>
                  <a:srgbClr val="1A2E3A"/>
                </a:solidFill>
                <a:latin typeface="Calibri" pitchFamily="34" charset="0"/>
                <a:ea typeface="Calibri" pitchFamily="34" charset="-122"/>
                <a:cs typeface="Calibri" pitchFamily="34" charset="-120"/>
              </a:rPr>
              <a:t>Tumour classification, drug-response prediction, pathology detection in medical images.</a:t>
            </a:r>
            <a:endParaRPr lang="en-US" sz="1200"/>
          </a:p>
        </p:txBody>
      </p:sp>
      <p:sp>
        <p:nvSpPr>
          <p:cNvPr id="16" name="Shape 14"/>
          <p:cNvSpPr/>
          <p:nvPr/>
        </p:nvSpPr>
        <p:spPr>
          <a:xfrm>
            <a:off x="4709160" y="2926080"/>
            <a:ext cx="4160520" cy="1920240"/>
          </a:xfrm>
          <a:prstGeom prst="rect">
            <a:avLst/>
          </a:prstGeom>
          <a:solidFill>
            <a:srgbClr val="FFFFFF"/>
          </a:solidFill>
          <a:ln/>
          <a:effectLst>
            <a:outerShdw blurRad="76200" dist="25400" dir="8100000" algn="bl" rotWithShape="0">
              <a:srgbClr val="000000">
                <a:alpha val="10000"/>
              </a:srgbClr>
            </a:outerShdw>
          </a:effectLst>
        </p:spPr>
        <p:txBody>
          <a:bodyPr/>
          <a:lstStyle/>
          <a:p>
            <a:endParaRPr lang="en-GB"/>
          </a:p>
        </p:txBody>
      </p:sp>
      <p:sp>
        <p:nvSpPr>
          <p:cNvPr id="17" name="Shape 15"/>
          <p:cNvSpPr/>
          <p:nvPr/>
        </p:nvSpPr>
        <p:spPr>
          <a:xfrm>
            <a:off x="4709160" y="2926080"/>
            <a:ext cx="73152" cy="1920240"/>
          </a:xfrm>
          <a:prstGeom prst="rect">
            <a:avLst/>
          </a:prstGeom>
          <a:solidFill>
            <a:srgbClr val="2EC4B6"/>
          </a:solidFill>
          <a:ln w="12700">
            <a:solidFill>
              <a:srgbClr val="2EC4B6"/>
            </a:solidFill>
            <a:prstDash val="solid"/>
          </a:ln>
        </p:spPr>
        <p:txBody>
          <a:bodyPr/>
          <a:lstStyle/>
          <a:p>
            <a:endParaRPr lang="en-GB"/>
          </a:p>
        </p:txBody>
      </p:sp>
      <p:sp>
        <p:nvSpPr>
          <p:cNvPr id="18" name="Text 16"/>
          <p:cNvSpPr/>
          <p:nvPr/>
        </p:nvSpPr>
        <p:spPr>
          <a:xfrm>
            <a:off x="4873752" y="3017520"/>
            <a:ext cx="3840480" cy="411480"/>
          </a:xfrm>
          <a:prstGeom prst="rect">
            <a:avLst/>
          </a:prstGeom>
          <a:noFill/>
          <a:ln/>
        </p:spPr>
        <p:txBody>
          <a:bodyPr wrap="square" rtlCol="0" anchor="ctr"/>
          <a:lstStyle/>
          <a:p>
            <a:pPr marL="0" indent="0">
              <a:buNone/>
            </a:pPr>
            <a:r>
              <a:rPr lang="en-US" sz="1400" b="1">
                <a:solidFill>
                  <a:srgbClr val="0A7373"/>
                </a:solidFill>
                <a:latin typeface="Calibri" pitchFamily="34" charset="0"/>
                <a:ea typeface="Calibri" pitchFamily="34" charset="-122"/>
                <a:cs typeface="Calibri" pitchFamily="34" charset="-120"/>
              </a:rPr>
              <a:t>💊  Drug Discovery</a:t>
            </a:r>
            <a:endParaRPr lang="en-US" sz="1400"/>
          </a:p>
        </p:txBody>
      </p:sp>
      <p:sp>
        <p:nvSpPr>
          <p:cNvPr id="19" name="Text 17"/>
          <p:cNvSpPr/>
          <p:nvPr/>
        </p:nvSpPr>
        <p:spPr>
          <a:xfrm>
            <a:off x="4873752" y="3493008"/>
            <a:ext cx="3840480" cy="1188720"/>
          </a:xfrm>
          <a:prstGeom prst="rect">
            <a:avLst/>
          </a:prstGeom>
          <a:noFill/>
          <a:ln/>
        </p:spPr>
        <p:txBody>
          <a:bodyPr wrap="square" rtlCol="0" anchor="ctr"/>
          <a:lstStyle/>
          <a:p>
            <a:pPr marL="0" indent="0">
              <a:buNone/>
            </a:pPr>
            <a:r>
              <a:rPr lang="en-US" sz="1200">
                <a:solidFill>
                  <a:srgbClr val="1A2E3A"/>
                </a:solidFill>
                <a:latin typeface="Calibri" pitchFamily="34" charset="0"/>
                <a:ea typeface="Calibri" pitchFamily="34" charset="-122"/>
                <a:cs typeface="Calibri" pitchFamily="34" charset="-120"/>
              </a:rPr>
              <a:t>Generating novel molecular candidates and predicting toxicity before synthesis.</a:t>
            </a:r>
            <a:endParaRPr lang="en-US" sz="12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94360"/>
          </a:xfrm>
          <a:prstGeom prst="rect">
            <a:avLst/>
          </a:prstGeom>
          <a:solidFill>
            <a:srgbClr val="0A7373"/>
          </a:solidFill>
          <a:ln w="12700">
            <a:solidFill>
              <a:srgbClr val="0A7373"/>
            </a:solidFill>
            <a:prstDash val="solid"/>
          </a:ln>
        </p:spPr>
        <p:txBody>
          <a:bodyPr/>
          <a:lstStyle/>
          <a:p>
            <a:endParaRPr lang="en-GB"/>
          </a:p>
        </p:txBody>
      </p:sp>
      <p:sp>
        <p:nvSpPr>
          <p:cNvPr id="3" name="Text 1"/>
          <p:cNvSpPr/>
          <p:nvPr/>
        </p:nvSpPr>
        <p:spPr>
          <a:xfrm>
            <a:off x="320040" y="0"/>
            <a:ext cx="8503920" cy="594360"/>
          </a:xfrm>
          <a:prstGeom prst="rect">
            <a:avLst/>
          </a:prstGeom>
          <a:noFill/>
          <a:ln/>
        </p:spPr>
        <p:txBody>
          <a:bodyPr wrap="square" lIns="0" tIns="0" rIns="0" bIns="0" rtlCol="0" anchor="ctr"/>
          <a:lstStyle/>
          <a:p>
            <a:pPr marL="0" indent="0">
              <a:buNone/>
            </a:pPr>
            <a:r>
              <a:rPr lang="en-US" sz="2100" b="1" dirty="0">
                <a:solidFill>
                  <a:srgbClr val="FFFFFF"/>
                </a:solidFill>
                <a:latin typeface="Calibri" pitchFamily="34" charset="0"/>
                <a:ea typeface="Calibri" pitchFamily="34" charset="-122"/>
                <a:cs typeface="Calibri" pitchFamily="34" charset="-120"/>
              </a:rPr>
              <a:t>Section 3.2 — Training Output &amp; What the Plots Show</a:t>
            </a:r>
            <a:endParaRPr lang="en-US" sz="2100" dirty="0"/>
          </a:p>
        </p:txBody>
      </p:sp>
      <p:sp>
        <p:nvSpPr>
          <p:cNvPr id="4" name="Text 2"/>
          <p:cNvSpPr/>
          <p:nvPr/>
        </p:nvSpPr>
        <p:spPr>
          <a:xfrm>
            <a:off x="320040" y="713232"/>
            <a:ext cx="8503920" cy="347472"/>
          </a:xfrm>
          <a:prstGeom prst="rect">
            <a:avLst/>
          </a:prstGeom>
          <a:noFill/>
          <a:ln/>
        </p:spPr>
        <p:txBody>
          <a:bodyPr wrap="square" rtlCol="0" anchor="ctr"/>
          <a:lstStyle/>
          <a:p>
            <a:pPr marL="0" indent="0">
              <a:buNone/>
            </a:pPr>
            <a:r>
              <a:rPr lang="en-US" sz="1400" dirty="0">
                <a:solidFill>
                  <a:srgbClr val="1A2E3A"/>
                </a:solidFill>
                <a:latin typeface="Calibri" pitchFamily="34" charset="0"/>
                <a:ea typeface="Calibri" pitchFamily="34" charset="-122"/>
                <a:cs typeface="Calibri" pitchFamily="34" charset="-120"/>
              </a:rPr>
              <a:t>The training loop prints a table every 50 epochs — same structure as the polynomial:</a:t>
            </a:r>
            <a:endParaRPr lang="en-US" sz="1400" dirty="0"/>
          </a:p>
        </p:txBody>
      </p:sp>
      <p:sp>
        <p:nvSpPr>
          <p:cNvPr id="7" name="Shape 5"/>
          <p:cNvSpPr/>
          <p:nvPr/>
        </p:nvSpPr>
        <p:spPr>
          <a:xfrm>
            <a:off x="274320" y="3611880"/>
            <a:ext cx="4160520" cy="1444752"/>
          </a:xfrm>
          <a:prstGeom prst="rect">
            <a:avLst/>
          </a:prstGeom>
          <a:solidFill>
            <a:srgbClr val="FFFFFF"/>
          </a:solidFill>
          <a:ln w="12700">
            <a:solidFill>
              <a:srgbClr val="D0E0DC"/>
            </a:solidFill>
            <a:prstDash val="solid"/>
          </a:ln>
        </p:spPr>
        <p:txBody>
          <a:bodyPr/>
          <a:lstStyle/>
          <a:p>
            <a:endParaRPr lang="en-GB"/>
          </a:p>
        </p:txBody>
      </p:sp>
      <p:sp>
        <p:nvSpPr>
          <p:cNvPr id="8" name="Shape 6"/>
          <p:cNvSpPr/>
          <p:nvPr/>
        </p:nvSpPr>
        <p:spPr>
          <a:xfrm>
            <a:off x="274320" y="3611880"/>
            <a:ext cx="4160520" cy="365760"/>
          </a:xfrm>
          <a:prstGeom prst="rect">
            <a:avLst/>
          </a:prstGeom>
          <a:solidFill>
            <a:srgbClr val="2196F3"/>
          </a:solidFill>
          <a:ln w="12700">
            <a:solidFill>
              <a:srgbClr val="2196F3"/>
            </a:solidFill>
            <a:prstDash val="solid"/>
          </a:ln>
        </p:spPr>
        <p:txBody>
          <a:bodyPr/>
          <a:lstStyle/>
          <a:p>
            <a:endParaRPr lang="en-GB"/>
          </a:p>
        </p:txBody>
      </p:sp>
      <p:sp>
        <p:nvSpPr>
          <p:cNvPr id="9" name="Text 7"/>
          <p:cNvSpPr/>
          <p:nvPr/>
        </p:nvSpPr>
        <p:spPr>
          <a:xfrm>
            <a:off x="365760" y="3611880"/>
            <a:ext cx="3977640" cy="365760"/>
          </a:xfrm>
          <a:prstGeom prst="rect">
            <a:avLst/>
          </a:prstGeom>
          <a:noFill/>
          <a:ln/>
        </p:spPr>
        <p:txBody>
          <a:bodyPr wrap="square" rtlCol="0" anchor="ctr"/>
          <a:lstStyle/>
          <a:p>
            <a:pPr marL="0" indent="0">
              <a:buNone/>
            </a:pPr>
            <a:r>
              <a:rPr lang="en-US" sz="1200" b="1" dirty="0">
                <a:solidFill>
                  <a:srgbClr val="FFFFFF"/>
                </a:solidFill>
                <a:latin typeface="Calibri" pitchFamily="34" charset="0"/>
                <a:ea typeface="Calibri" pitchFamily="34" charset="-122"/>
                <a:cs typeface="Calibri" pitchFamily="34" charset="-120"/>
              </a:rPr>
              <a:t>📉  Loss curve (left plot)</a:t>
            </a:r>
            <a:endParaRPr lang="en-US" sz="1200" dirty="0"/>
          </a:p>
        </p:txBody>
      </p:sp>
      <p:sp>
        <p:nvSpPr>
          <p:cNvPr id="10" name="Text 8"/>
          <p:cNvSpPr/>
          <p:nvPr/>
        </p:nvSpPr>
        <p:spPr>
          <a:xfrm>
            <a:off x="384048" y="4023360"/>
            <a:ext cx="3931920" cy="237744"/>
          </a:xfrm>
          <a:prstGeom prst="rect">
            <a:avLst/>
          </a:prstGeom>
          <a:noFill/>
          <a:ln/>
        </p:spPr>
        <p:txBody>
          <a:bodyPr wrap="square" rtlCol="0" anchor="ctr"/>
          <a:lstStyle/>
          <a:p>
            <a:pPr marL="0" indent="0">
              <a:buNone/>
            </a:pPr>
            <a:r>
              <a:rPr lang="en-US" sz="1080" dirty="0">
                <a:solidFill>
                  <a:srgbClr val="1A2E3A"/>
                </a:solidFill>
                <a:latin typeface="Calibri" pitchFamily="34" charset="0"/>
                <a:ea typeface="Calibri" pitchFamily="34" charset="-122"/>
                <a:cs typeface="Calibri" pitchFamily="34" charset="-120"/>
              </a:rPr>
              <a:t>• Train loss (blue) and test loss (red) both fall steadily</a:t>
            </a:r>
            <a:endParaRPr lang="en-US" sz="1080" dirty="0"/>
          </a:p>
        </p:txBody>
      </p:sp>
      <p:sp>
        <p:nvSpPr>
          <p:cNvPr id="11" name="Text 9"/>
          <p:cNvSpPr/>
          <p:nvPr/>
        </p:nvSpPr>
        <p:spPr>
          <a:xfrm>
            <a:off x="384048" y="4270248"/>
            <a:ext cx="3931920" cy="237744"/>
          </a:xfrm>
          <a:prstGeom prst="rect">
            <a:avLst/>
          </a:prstGeom>
          <a:noFill/>
          <a:ln/>
        </p:spPr>
        <p:txBody>
          <a:bodyPr wrap="square" rtlCol="0" anchor="ctr"/>
          <a:lstStyle/>
          <a:p>
            <a:pPr marL="0" indent="0">
              <a:buNone/>
            </a:pPr>
            <a:r>
              <a:rPr lang="en-US" sz="1080" dirty="0">
                <a:solidFill>
                  <a:srgbClr val="1A2E3A"/>
                </a:solidFill>
                <a:latin typeface="Calibri" pitchFamily="34" charset="0"/>
                <a:ea typeface="Calibri" pitchFamily="34" charset="-122"/>
                <a:cs typeface="Calibri" pitchFamily="34" charset="-120"/>
              </a:rPr>
              <a:t>• They stay close together — no overfitting</a:t>
            </a:r>
            <a:endParaRPr lang="en-US" sz="1080" dirty="0"/>
          </a:p>
        </p:txBody>
      </p:sp>
      <p:sp>
        <p:nvSpPr>
          <p:cNvPr id="12" name="Text 10"/>
          <p:cNvSpPr/>
          <p:nvPr/>
        </p:nvSpPr>
        <p:spPr>
          <a:xfrm>
            <a:off x="384048" y="4517136"/>
            <a:ext cx="3931920" cy="237744"/>
          </a:xfrm>
          <a:prstGeom prst="rect">
            <a:avLst/>
          </a:prstGeom>
          <a:noFill/>
          <a:ln/>
        </p:spPr>
        <p:txBody>
          <a:bodyPr wrap="square" rtlCol="0" anchor="ctr"/>
          <a:lstStyle/>
          <a:p>
            <a:pPr marL="0" indent="0">
              <a:buNone/>
            </a:pPr>
            <a:r>
              <a:rPr lang="en-US" sz="1080" dirty="0">
                <a:solidFill>
                  <a:srgbClr val="1A2E3A"/>
                </a:solidFill>
                <a:latin typeface="Calibri" pitchFamily="34" charset="0"/>
                <a:ea typeface="Calibri" pitchFamily="34" charset="-122"/>
                <a:cs typeface="Calibri" pitchFamily="34" charset="-120"/>
              </a:rPr>
              <a:t>• The steep drop in the first 50 epochs is the model learning the obvious cases</a:t>
            </a:r>
            <a:endParaRPr lang="en-US" sz="1080" dirty="0"/>
          </a:p>
        </p:txBody>
      </p:sp>
      <p:sp>
        <p:nvSpPr>
          <p:cNvPr id="13" name="Text 11"/>
          <p:cNvSpPr/>
          <p:nvPr/>
        </p:nvSpPr>
        <p:spPr>
          <a:xfrm>
            <a:off x="384048" y="4764024"/>
            <a:ext cx="3931920" cy="237744"/>
          </a:xfrm>
          <a:prstGeom prst="rect">
            <a:avLst/>
          </a:prstGeom>
          <a:noFill/>
          <a:ln/>
        </p:spPr>
        <p:txBody>
          <a:bodyPr wrap="square" rtlCol="0" anchor="ctr"/>
          <a:lstStyle/>
          <a:p>
            <a:pPr marL="0" indent="0">
              <a:buNone/>
            </a:pPr>
            <a:r>
              <a:rPr lang="en-US" sz="1080" dirty="0">
                <a:solidFill>
                  <a:srgbClr val="1A2E3A"/>
                </a:solidFill>
                <a:latin typeface="Calibri" pitchFamily="34" charset="0"/>
                <a:ea typeface="Calibri" pitchFamily="34" charset="-122"/>
                <a:cs typeface="Calibri" pitchFamily="34" charset="-120"/>
              </a:rPr>
              <a:t>• After ~200 epochs the curve flattens — diminishing returns</a:t>
            </a:r>
            <a:endParaRPr lang="en-US" sz="1080" dirty="0"/>
          </a:p>
        </p:txBody>
      </p:sp>
      <p:sp>
        <p:nvSpPr>
          <p:cNvPr id="14" name="Shape 12"/>
          <p:cNvSpPr/>
          <p:nvPr/>
        </p:nvSpPr>
        <p:spPr>
          <a:xfrm>
            <a:off x="4663440" y="3611880"/>
            <a:ext cx="4160520" cy="1444752"/>
          </a:xfrm>
          <a:prstGeom prst="rect">
            <a:avLst/>
          </a:prstGeom>
          <a:solidFill>
            <a:srgbClr val="FFFFFF"/>
          </a:solidFill>
          <a:ln w="12700">
            <a:solidFill>
              <a:srgbClr val="D0E0DC"/>
            </a:solidFill>
            <a:prstDash val="solid"/>
          </a:ln>
        </p:spPr>
        <p:txBody>
          <a:bodyPr/>
          <a:lstStyle/>
          <a:p>
            <a:endParaRPr lang="en-GB"/>
          </a:p>
        </p:txBody>
      </p:sp>
      <p:sp>
        <p:nvSpPr>
          <p:cNvPr id="15" name="Shape 13"/>
          <p:cNvSpPr/>
          <p:nvPr/>
        </p:nvSpPr>
        <p:spPr>
          <a:xfrm>
            <a:off x="4663440" y="3611880"/>
            <a:ext cx="4160520" cy="365760"/>
          </a:xfrm>
          <a:prstGeom prst="rect">
            <a:avLst/>
          </a:prstGeom>
          <a:solidFill>
            <a:srgbClr val="E05C35"/>
          </a:solidFill>
          <a:ln w="12700">
            <a:solidFill>
              <a:srgbClr val="E05C35"/>
            </a:solidFill>
            <a:prstDash val="solid"/>
          </a:ln>
        </p:spPr>
        <p:txBody>
          <a:bodyPr/>
          <a:lstStyle/>
          <a:p>
            <a:endParaRPr lang="en-GB"/>
          </a:p>
        </p:txBody>
      </p:sp>
      <p:sp>
        <p:nvSpPr>
          <p:cNvPr id="16" name="Text 14"/>
          <p:cNvSpPr/>
          <p:nvPr/>
        </p:nvSpPr>
        <p:spPr>
          <a:xfrm>
            <a:off x="4754880" y="3611880"/>
            <a:ext cx="3977640" cy="365760"/>
          </a:xfrm>
          <a:prstGeom prst="rect">
            <a:avLst/>
          </a:prstGeom>
          <a:noFill/>
          <a:ln/>
        </p:spPr>
        <p:txBody>
          <a:bodyPr wrap="square" rtlCol="0" anchor="ctr"/>
          <a:lstStyle/>
          <a:p>
            <a:pPr marL="0" indent="0">
              <a:buNone/>
            </a:pPr>
            <a:r>
              <a:rPr lang="en-US" sz="1200" b="1" dirty="0">
                <a:solidFill>
                  <a:srgbClr val="FFFFFF"/>
                </a:solidFill>
                <a:latin typeface="Calibri" pitchFamily="34" charset="0"/>
                <a:ea typeface="Calibri" pitchFamily="34" charset="-122"/>
                <a:cs typeface="Calibri" pitchFamily="34" charset="-120"/>
              </a:rPr>
              <a:t>📈  Accuracy curve (right plot)</a:t>
            </a:r>
            <a:endParaRPr lang="en-US" sz="1200" dirty="0"/>
          </a:p>
        </p:txBody>
      </p:sp>
      <p:sp>
        <p:nvSpPr>
          <p:cNvPr id="17" name="Text 15"/>
          <p:cNvSpPr/>
          <p:nvPr/>
        </p:nvSpPr>
        <p:spPr>
          <a:xfrm>
            <a:off x="4773168" y="4023360"/>
            <a:ext cx="3931920" cy="237744"/>
          </a:xfrm>
          <a:prstGeom prst="rect">
            <a:avLst/>
          </a:prstGeom>
          <a:noFill/>
          <a:ln/>
        </p:spPr>
        <p:txBody>
          <a:bodyPr wrap="square" rtlCol="0" anchor="ctr"/>
          <a:lstStyle/>
          <a:p>
            <a:pPr marL="0" indent="0">
              <a:buNone/>
            </a:pPr>
            <a:r>
              <a:rPr lang="en-US" sz="1080" dirty="0">
                <a:solidFill>
                  <a:srgbClr val="1A2E3A"/>
                </a:solidFill>
                <a:latin typeface="Calibri" pitchFamily="34" charset="0"/>
                <a:ea typeface="Calibri" pitchFamily="34" charset="-122"/>
                <a:cs typeface="Calibri" pitchFamily="34" charset="-120"/>
              </a:rPr>
              <a:t>• Starts at ~64% (close to random — untrained weights)</a:t>
            </a:r>
            <a:endParaRPr lang="en-US" sz="1080" dirty="0"/>
          </a:p>
        </p:txBody>
      </p:sp>
      <p:sp>
        <p:nvSpPr>
          <p:cNvPr id="18" name="Text 16"/>
          <p:cNvSpPr/>
          <p:nvPr/>
        </p:nvSpPr>
        <p:spPr>
          <a:xfrm>
            <a:off x="4773168" y="4270248"/>
            <a:ext cx="3931920" cy="237744"/>
          </a:xfrm>
          <a:prstGeom prst="rect">
            <a:avLst/>
          </a:prstGeom>
          <a:noFill/>
          <a:ln/>
        </p:spPr>
        <p:txBody>
          <a:bodyPr wrap="square" rtlCol="0" anchor="ctr"/>
          <a:lstStyle/>
          <a:p>
            <a:pPr marL="0" indent="0">
              <a:buNone/>
            </a:pPr>
            <a:r>
              <a:rPr lang="en-US" sz="1080" dirty="0">
                <a:solidFill>
                  <a:srgbClr val="1A2E3A"/>
                </a:solidFill>
                <a:latin typeface="Calibri" pitchFamily="34" charset="0"/>
                <a:ea typeface="Calibri" pitchFamily="34" charset="-122"/>
                <a:cs typeface="Calibri" pitchFamily="34" charset="-120"/>
              </a:rPr>
              <a:t>• Crosses 90% around epoch 10</a:t>
            </a:r>
            <a:endParaRPr lang="en-US" sz="1080" dirty="0"/>
          </a:p>
        </p:txBody>
      </p:sp>
      <p:sp>
        <p:nvSpPr>
          <p:cNvPr id="19" name="Text 17"/>
          <p:cNvSpPr/>
          <p:nvPr/>
        </p:nvSpPr>
        <p:spPr>
          <a:xfrm>
            <a:off x="4773168" y="4517136"/>
            <a:ext cx="3931920" cy="237744"/>
          </a:xfrm>
          <a:prstGeom prst="rect">
            <a:avLst/>
          </a:prstGeom>
          <a:noFill/>
          <a:ln/>
        </p:spPr>
        <p:txBody>
          <a:bodyPr wrap="square" rtlCol="0" anchor="ctr"/>
          <a:lstStyle/>
          <a:p>
            <a:pPr marL="0" indent="0">
              <a:buNone/>
            </a:pPr>
            <a:r>
              <a:rPr lang="en-US" sz="1080" dirty="0">
                <a:solidFill>
                  <a:srgbClr val="1A2E3A"/>
                </a:solidFill>
                <a:latin typeface="Calibri" pitchFamily="34" charset="0"/>
                <a:ea typeface="Calibri" pitchFamily="34" charset="-122"/>
                <a:cs typeface="Calibri" pitchFamily="34" charset="-120"/>
              </a:rPr>
              <a:t>• Train and test accuracy track each other well</a:t>
            </a:r>
            <a:endParaRPr lang="en-US" sz="1080" dirty="0"/>
          </a:p>
        </p:txBody>
      </p:sp>
      <p:sp>
        <p:nvSpPr>
          <p:cNvPr id="20" name="Text 18"/>
          <p:cNvSpPr/>
          <p:nvPr/>
        </p:nvSpPr>
        <p:spPr>
          <a:xfrm>
            <a:off x="4773168" y="4764024"/>
            <a:ext cx="3931920" cy="237744"/>
          </a:xfrm>
          <a:prstGeom prst="rect">
            <a:avLst/>
          </a:prstGeom>
          <a:noFill/>
          <a:ln/>
        </p:spPr>
        <p:txBody>
          <a:bodyPr wrap="square" rtlCol="0" anchor="ctr"/>
          <a:lstStyle/>
          <a:p>
            <a:pPr marL="0" indent="0">
              <a:buNone/>
            </a:pPr>
            <a:r>
              <a:rPr lang="en-US" sz="1080" dirty="0">
                <a:solidFill>
                  <a:srgbClr val="1A2E3A"/>
                </a:solidFill>
                <a:latin typeface="Calibri" pitchFamily="34" charset="0"/>
                <a:ea typeface="Calibri" pitchFamily="34" charset="-122"/>
                <a:cs typeface="Calibri" pitchFamily="34" charset="-120"/>
              </a:rPr>
              <a:t>• Final ~98%: 2 in 100 patients misclassified</a:t>
            </a:r>
            <a:endParaRPr lang="en-US" sz="1080" dirty="0"/>
          </a:p>
        </p:txBody>
      </p:sp>
      <p:pic>
        <p:nvPicPr>
          <p:cNvPr id="21" name="Picture 20">
            <a:extLst>
              <a:ext uri="{FF2B5EF4-FFF2-40B4-BE49-F238E27FC236}">
                <a16:creationId xmlns:a16="http://schemas.microsoft.com/office/drawing/2014/main" id="{DF4D7D9C-EACB-4F1B-5226-9E7D404CF31D}"/>
              </a:ext>
            </a:extLst>
          </p:cNvPr>
          <p:cNvPicPr>
            <a:picLocks noChangeAspect="1"/>
          </p:cNvPicPr>
          <p:nvPr/>
        </p:nvPicPr>
        <p:blipFill>
          <a:blip r:embed="rId2"/>
          <a:stretch>
            <a:fillRect/>
          </a:stretch>
        </p:blipFill>
        <p:spPr>
          <a:xfrm>
            <a:off x="512064" y="1036791"/>
            <a:ext cx="7845552" cy="2510914"/>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94360"/>
          </a:xfrm>
          <a:prstGeom prst="rect">
            <a:avLst/>
          </a:prstGeom>
          <a:solidFill>
            <a:srgbClr val="0A7373"/>
          </a:solidFill>
          <a:ln w="12700">
            <a:solidFill>
              <a:srgbClr val="0A7373"/>
            </a:solidFill>
            <a:prstDash val="solid"/>
          </a:ln>
        </p:spPr>
        <p:txBody>
          <a:bodyPr/>
          <a:lstStyle/>
          <a:p>
            <a:endParaRPr lang="en-GB"/>
          </a:p>
        </p:txBody>
      </p:sp>
      <p:sp>
        <p:nvSpPr>
          <p:cNvPr id="3" name="Text 1"/>
          <p:cNvSpPr/>
          <p:nvPr/>
        </p:nvSpPr>
        <p:spPr>
          <a:xfrm>
            <a:off x="320040" y="0"/>
            <a:ext cx="8503920" cy="594360"/>
          </a:xfrm>
          <a:prstGeom prst="rect">
            <a:avLst/>
          </a:prstGeom>
          <a:noFill/>
          <a:ln/>
        </p:spPr>
        <p:txBody>
          <a:bodyPr wrap="square" lIns="0" tIns="0" rIns="0" bIns="0" rtlCol="0" anchor="ctr"/>
          <a:lstStyle/>
          <a:p>
            <a:pPr marL="0" indent="0">
              <a:buNone/>
            </a:pPr>
            <a:r>
              <a:rPr lang="en-US" sz="2100" b="1" dirty="0">
                <a:solidFill>
                  <a:srgbClr val="FFFFFF"/>
                </a:solidFill>
                <a:latin typeface="Calibri" pitchFamily="34" charset="0"/>
                <a:ea typeface="Calibri" pitchFamily="34" charset="-122"/>
                <a:cs typeface="Calibri" pitchFamily="34" charset="-120"/>
              </a:rPr>
              <a:t>What is a Neural Network?</a:t>
            </a:r>
            <a:endParaRPr lang="en-US" sz="2100" dirty="0"/>
          </a:p>
        </p:txBody>
      </p:sp>
      <p:sp>
        <p:nvSpPr>
          <p:cNvPr id="4" name="Text 2"/>
          <p:cNvSpPr/>
          <p:nvPr/>
        </p:nvSpPr>
        <p:spPr>
          <a:xfrm>
            <a:off x="320040" y="749808"/>
            <a:ext cx="8503920" cy="384048"/>
          </a:xfrm>
          <a:prstGeom prst="rect">
            <a:avLst/>
          </a:prstGeom>
          <a:noFill/>
          <a:ln/>
        </p:spPr>
        <p:txBody>
          <a:bodyPr wrap="square" rtlCol="0" anchor="ctr"/>
          <a:lstStyle/>
          <a:p>
            <a:pPr marL="0" indent="0">
              <a:buNone/>
            </a:pPr>
            <a:r>
              <a:rPr lang="en-US" sz="1500" dirty="0">
                <a:solidFill>
                  <a:srgbClr val="1A2E3A"/>
                </a:solidFill>
                <a:latin typeface="Calibri" pitchFamily="34" charset="0"/>
                <a:ea typeface="Calibri" pitchFamily="34" charset="-122"/>
                <a:cs typeface="Calibri" pitchFamily="34" charset="-120"/>
              </a:rPr>
              <a:t>Many layers of simple operations stacked together – trained by gradient descent.</a:t>
            </a:r>
            <a:endParaRPr lang="en-US" sz="1500" dirty="0"/>
          </a:p>
        </p:txBody>
      </p:sp>
      <p:sp>
        <p:nvSpPr>
          <p:cNvPr id="53" name="Text 51"/>
          <p:cNvSpPr/>
          <p:nvPr/>
        </p:nvSpPr>
        <p:spPr>
          <a:xfrm>
            <a:off x="77724" y="3505333"/>
            <a:ext cx="1280160" cy="594360"/>
          </a:xfrm>
          <a:prstGeom prst="rect">
            <a:avLst/>
          </a:prstGeom>
          <a:noFill/>
          <a:ln/>
        </p:spPr>
        <p:txBody>
          <a:bodyPr wrap="square" rtlCol="0" anchor="ctr"/>
          <a:lstStyle/>
          <a:p>
            <a:pPr marL="0" indent="0" algn="ctr">
              <a:buNone/>
            </a:pPr>
            <a:r>
              <a:rPr lang="en-US" sz="1000" dirty="0">
                <a:solidFill>
                  <a:srgbClr val="5A7A8A"/>
                </a:solidFill>
                <a:latin typeface="Calibri" pitchFamily="34" charset="0"/>
                <a:ea typeface="Calibri" pitchFamily="34" charset="-122"/>
                <a:cs typeface="Calibri" pitchFamily="34" charset="-120"/>
              </a:rPr>
              <a:t>Input</a:t>
            </a:r>
            <a:endParaRPr lang="en-US" sz="1000" dirty="0"/>
          </a:p>
          <a:p>
            <a:pPr marL="0" indent="0" algn="ctr">
              <a:buNone/>
            </a:pPr>
            <a:r>
              <a:rPr lang="en-US" sz="1000" dirty="0">
                <a:solidFill>
                  <a:srgbClr val="5A7A8A"/>
                </a:solidFill>
                <a:latin typeface="Calibri" pitchFamily="34" charset="0"/>
                <a:ea typeface="Calibri" pitchFamily="34" charset="-122"/>
                <a:cs typeface="Calibri" pitchFamily="34" charset="-120"/>
              </a:rPr>
              <a:t>(30)</a:t>
            </a:r>
            <a:endParaRPr lang="en-US" sz="1000" dirty="0"/>
          </a:p>
        </p:txBody>
      </p:sp>
      <p:sp>
        <p:nvSpPr>
          <p:cNvPr id="59" name="Text 57"/>
          <p:cNvSpPr/>
          <p:nvPr/>
        </p:nvSpPr>
        <p:spPr>
          <a:xfrm>
            <a:off x="2478024" y="3855986"/>
            <a:ext cx="1280160" cy="594360"/>
          </a:xfrm>
          <a:prstGeom prst="rect">
            <a:avLst/>
          </a:prstGeom>
          <a:noFill/>
          <a:ln/>
        </p:spPr>
        <p:txBody>
          <a:bodyPr wrap="square" rtlCol="0" anchor="ctr"/>
          <a:lstStyle/>
          <a:p>
            <a:pPr marL="0" indent="0" algn="ctr">
              <a:buNone/>
            </a:pPr>
            <a:r>
              <a:rPr lang="en-US" sz="1000" dirty="0">
                <a:solidFill>
                  <a:srgbClr val="5A7A8A"/>
                </a:solidFill>
                <a:latin typeface="Calibri" pitchFamily="34" charset="0"/>
                <a:ea typeface="Calibri" pitchFamily="34" charset="-122"/>
                <a:cs typeface="Calibri" pitchFamily="34" charset="-120"/>
              </a:rPr>
              <a:t>Hidden</a:t>
            </a:r>
            <a:endParaRPr lang="en-US" sz="1000" dirty="0"/>
          </a:p>
          <a:p>
            <a:pPr marL="0" indent="0" algn="ctr">
              <a:buNone/>
            </a:pPr>
            <a:r>
              <a:rPr lang="en-US" sz="1000" dirty="0">
                <a:solidFill>
                  <a:srgbClr val="5A7A8A"/>
                </a:solidFill>
                <a:latin typeface="Calibri" pitchFamily="34" charset="0"/>
                <a:ea typeface="Calibri" pitchFamily="34" charset="-122"/>
                <a:cs typeface="Calibri" pitchFamily="34" charset="-120"/>
              </a:rPr>
              <a:t>64</a:t>
            </a:r>
            <a:endParaRPr lang="en-US" sz="1000" dirty="0"/>
          </a:p>
        </p:txBody>
      </p:sp>
      <p:sp>
        <p:nvSpPr>
          <p:cNvPr id="64" name="Text 62"/>
          <p:cNvSpPr/>
          <p:nvPr/>
        </p:nvSpPr>
        <p:spPr>
          <a:xfrm>
            <a:off x="4878324" y="3589020"/>
            <a:ext cx="1280160" cy="594360"/>
          </a:xfrm>
          <a:prstGeom prst="rect">
            <a:avLst/>
          </a:prstGeom>
          <a:noFill/>
          <a:ln/>
        </p:spPr>
        <p:txBody>
          <a:bodyPr wrap="square" rtlCol="0" anchor="ctr"/>
          <a:lstStyle/>
          <a:p>
            <a:pPr marL="0" indent="0" algn="ctr">
              <a:buNone/>
            </a:pPr>
            <a:r>
              <a:rPr lang="en-US" sz="1000" dirty="0">
                <a:solidFill>
                  <a:srgbClr val="5A7A8A"/>
                </a:solidFill>
                <a:latin typeface="Calibri" pitchFamily="34" charset="0"/>
                <a:ea typeface="Calibri" pitchFamily="34" charset="-122"/>
                <a:cs typeface="Calibri" pitchFamily="34" charset="-120"/>
              </a:rPr>
              <a:t>Hidden</a:t>
            </a:r>
            <a:endParaRPr lang="en-US" sz="1000" dirty="0"/>
          </a:p>
          <a:p>
            <a:pPr marL="0" indent="0" algn="ctr">
              <a:buNone/>
            </a:pPr>
            <a:r>
              <a:rPr lang="en-US" sz="1000" dirty="0">
                <a:solidFill>
                  <a:srgbClr val="5A7A8A"/>
                </a:solidFill>
                <a:latin typeface="Calibri" pitchFamily="34" charset="0"/>
                <a:ea typeface="Calibri" pitchFamily="34" charset="-122"/>
                <a:cs typeface="Calibri" pitchFamily="34" charset="-120"/>
              </a:rPr>
              <a:t>32</a:t>
            </a:r>
            <a:endParaRPr lang="en-US" sz="1000" dirty="0"/>
          </a:p>
        </p:txBody>
      </p:sp>
      <p:sp>
        <p:nvSpPr>
          <p:cNvPr id="66" name="Text 64"/>
          <p:cNvSpPr/>
          <p:nvPr/>
        </p:nvSpPr>
        <p:spPr>
          <a:xfrm>
            <a:off x="7141464" y="3131820"/>
            <a:ext cx="1280160" cy="594360"/>
          </a:xfrm>
          <a:prstGeom prst="rect">
            <a:avLst/>
          </a:prstGeom>
          <a:noFill/>
          <a:ln/>
        </p:spPr>
        <p:txBody>
          <a:bodyPr wrap="square" rtlCol="0" anchor="ctr"/>
          <a:lstStyle/>
          <a:p>
            <a:pPr marL="0" indent="0" algn="ctr">
              <a:buNone/>
            </a:pPr>
            <a:r>
              <a:rPr lang="en-US" sz="1000" dirty="0">
                <a:solidFill>
                  <a:srgbClr val="5A7A8A"/>
                </a:solidFill>
                <a:latin typeface="Calibri" pitchFamily="34" charset="0"/>
                <a:ea typeface="Calibri" pitchFamily="34" charset="-122"/>
                <a:cs typeface="Calibri" pitchFamily="34" charset="-120"/>
              </a:rPr>
              <a:t>Output</a:t>
            </a:r>
            <a:endParaRPr lang="en-US" sz="1000" dirty="0"/>
          </a:p>
          <a:p>
            <a:pPr marL="0" indent="0" algn="ctr">
              <a:buNone/>
            </a:pPr>
            <a:r>
              <a:rPr lang="en-US" sz="1000" dirty="0">
                <a:solidFill>
                  <a:srgbClr val="5A7A8A"/>
                </a:solidFill>
                <a:latin typeface="Calibri" pitchFamily="34" charset="0"/>
                <a:ea typeface="Calibri" pitchFamily="34" charset="-122"/>
                <a:cs typeface="Calibri" pitchFamily="34" charset="-120"/>
              </a:rPr>
              <a:t>P(M)</a:t>
            </a:r>
            <a:endParaRPr lang="en-US" sz="1000" dirty="0"/>
          </a:p>
        </p:txBody>
      </p:sp>
      <p:sp>
        <p:nvSpPr>
          <p:cNvPr id="67" name="Text 65"/>
          <p:cNvSpPr/>
          <p:nvPr/>
        </p:nvSpPr>
        <p:spPr>
          <a:xfrm>
            <a:off x="539496" y="4245102"/>
            <a:ext cx="8503920" cy="868680"/>
          </a:xfrm>
          <a:prstGeom prst="rect">
            <a:avLst/>
          </a:prstGeom>
          <a:noFill/>
          <a:ln/>
        </p:spPr>
        <p:txBody>
          <a:bodyPr wrap="square" rtlCol="0" anchor="ctr"/>
          <a:lstStyle/>
          <a:p>
            <a:pPr marL="0" indent="0">
              <a:buNone/>
            </a:pPr>
            <a:r>
              <a:rPr lang="en-US" sz="1300" dirty="0">
                <a:solidFill>
                  <a:srgbClr val="1A2E3A"/>
                </a:solidFill>
                <a:latin typeface="Calibri" pitchFamily="34" charset="0"/>
                <a:ea typeface="Calibri" pitchFamily="34" charset="-122"/>
                <a:cs typeface="Calibri" pitchFamily="34" charset="-120"/>
              </a:rPr>
              <a:t>• Each node: weighted sum of inputs → ReLU activation (max(0, x))</a:t>
            </a:r>
            <a:endParaRPr lang="en-US" sz="1300" dirty="0"/>
          </a:p>
          <a:p>
            <a:pPr marL="0" indent="0">
              <a:buNone/>
            </a:pPr>
            <a:r>
              <a:rPr lang="en-US" sz="1300" dirty="0">
                <a:solidFill>
                  <a:srgbClr val="1A2E3A"/>
                </a:solidFill>
                <a:latin typeface="Calibri" pitchFamily="34" charset="0"/>
                <a:ea typeface="Calibri" pitchFamily="34" charset="-122"/>
                <a:cs typeface="Calibri" pitchFamily="34" charset="-120"/>
              </a:rPr>
              <a:t>• Deeper networks can learn complex non-linear patterns a linear model cannot</a:t>
            </a:r>
            <a:endParaRPr lang="en-US" sz="1300" dirty="0"/>
          </a:p>
          <a:p>
            <a:pPr marL="0" indent="0">
              <a:buNone/>
            </a:pPr>
            <a:r>
              <a:rPr lang="en-US" sz="1300" dirty="0">
                <a:solidFill>
                  <a:srgbClr val="1A2E3A"/>
                </a:solidFill>
                <a:latin typeface="Calibri" pitchFamily="34" charset="0"/>
                <a:ea typeface="Calibri" pitchFamily="34" charset="-122"/>
                <a:cs typeface="Calibri" pitchFamily="34" charset="-120"/>
              </a:rPr>
              <a:t>• Trained with the exact same gradient descent loop — autograd handles all gradients</a:t>
            </a:r>
            <a:endParaRPr lang="en-US" sz="1300" dirty="0"/>
          </a:p>
        </p:txBody>
      </p:sp>
      <p:pic>
        <p:nvPicPr>
          <p:cNvPr id="73" name="Graphic 72">
            <a:extLst>
              <a:ext uri="{FF2B5EF4-FFF2-40B4-BE49-F238E27FC236}">
                <a16:creationId xmlns:a16="http://schemas.microsoft.com/office/drawing/2014/main" id="{E1BF655F-110B-965E-C09A-5898F056E776}"/>
              </a:ext>
            </a:extLst>
          </p:cNvPr>
          <p:cNvPicPr>
            <a:picLocks noChangeAspect="1"/>
          </p:cNvPicPr>
          <p:nvPr/>
        </p:nvPicPr>
        <p:blipFill>
          <a:blip r:embed="rId3">
            <a:extLst>
              <a:ext uri="{96DAC541-7B7A-43D3-8B79-37D633B846F1}">
                <asvg:svgBlip xmlns:asvg="http://schemas.microsoft.com/office/drawing/2016/SVG/main" r:embed="rId4"/>
              </a:ext>
            </a:extLst>
          </a:blip>
          <a:srcRect b="25808"/>
          <a:stretch>
            <a:fillRect/>
          </a:stretch>
        </p:blipFill>
        <p:spPr>
          <a:xfrm>
            <a:off x="-2628900" y="-266966"/>
            <a:ext cx="11164824" cy="4153166"/>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FE8162-8544-AB92-7E49-192E49AEA0EE}"/>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15BB29BB-112E-57D5-AC40-4E71C9DD6CBF}"/>
              </a:ext>
            </a:extLst>
          </p:cNvPr>
          <p:cNvSpPr/>
          <p:nvPr/>
        </p:nvSpPr>
        <p:spPr>
          <a:xfrm>
            <a:off x="0" y="0"/>
            <a:ext cx="9144000" cy="594360"/>
          </a:xfrm>
          <a:prstGeom prst="rect">
            <a:avLst/>
          </a:prstGeom>
          <a:solidFill>
            <a:srgbClr val="0A7373"/>
          </a:solidFill>
          <a:ln w="12700">
            <a:solidFill>
              <a:srgbClr val="0A7373"/>
            </a:solidFill>
            <a:prstDash val="solid"/>
          </a:ln>
        </p:spPr>
        <p:txBody>
          <a:bodyPr/>
          <a:lstStyle/>
          <a:p>
            <a:endParaRPr lang="en-GB"/>
          </a:p>
        </p:txBody>
      </p:sp>
      <p:sp>
        <p:nvSpPr>
          <p:cNvPr id="3" name="Text 1">
            <a:extLst>
              <a:ext uri="{FF2B5EF4-FFF2-40B4-BE49-F238E27FC236}">
                <a16:creationId xmlns:a16="http://schemas.microsoft.com/office/drawing/2014/main" id="{82CCF937-2778-38B4-B882-79CC8FE00A92}"/>
              </a:ext>
            </a:extLst>
          </p:cNvPr>
          <p:cNvSpPr/>
          <p:nvPr/>
        </p:nvSpPr>
        <p:spPr>
          <a:xfrm>
            <a:off x="320040" y="0"/>
            <a:ext cx="8503920" cy="594360"/>
          </a:xfrm>
          <a:prstGeom prst="rect">
            <a:avLst/>
          </a:prstGeom>
          <a:noFill/>
          <a:ln/>
        </p:spPr>
        <p:txBody>
          <a:bodyPr wrap="square" lIns="0" tIns="0" rIns="0" bIns="0" rtlCol="0" anchor="ctr"/>
          <a:lstStyle/>
          <a:p>
            <a:pPr marL="0" indent="0">
              <a:buNone/>
            </a:pPr>
            <a:r>
              <a:rPr lang="en-US" sz="2100" b="1" dirty="0">
                <a:solidFill>
                  <a:srgbClr val="FFFFFF"/>
                </a:solidFill>
                <a:latin typeface="Calibri" pitchFamily="34" charset="0"/>
                <a:ea typeface="Calibri" pitchFamily="34" charset="-122"/>
                <a:cs typeface="Calibri" pitchFamily="34" charset="-120"/>
              </a:rPr>
              <a:t>Section 3.3 — Coding Neural Networks</a:t>
            </a:r>
            <a:endParaRPr lang="en-US" sz="2100" dirty="0"/>
          </a:p>
        </p:txBody>
      </p:sp>
      <p:sp>
        <p:nvSpPr>
          <p:cNvPr id="5" name="Shape 3">
            <a:extLst>
              <a:ext uri="{FF2B5EF4-FFF2-40B4-BE49-F238E27FC236}">
                <a16:creationId xmlns:a16="http://schemas.microsoft.com/office/drawing/2014/main" id="{89FA9D9B-3329-BF7D-5870-786ED4AE381B}"/>
              </a:ext>
            </a:extLst>
          </p:cNvPr>
          <p:cNvSpPr/>
          <p:nvPr/>
        </p:nvSpPr>
        <p:spPr>
          <a:xfrm>
            <a:off x="251461" y="1794510"/>
            <a:ext cx="4402835" cy="2231963"/>
          </a:xfrm>
          <a:prstGeom prst="rect">
            <a:avLst/>
          </a:prstGeom>
          <a:solidFill>
            <a:srgbClr val="F0F4F0"/>
          </a:solidFill>
          <a:ln w="19050">
            <a:solidFill>
              <a:srgbClr val="2EC4B6"/>
            </a:solidFill>
            <a:prstDash val="solid"/>
          </a:ln>
        </p:spPr>
        <p:txBody>
          <a:bodyPr/>
          <a:lstStyle/>
          <a:p>
            <a:endParaRPr lang="en-GB"/>
          </a:p>
        </p:txBody>
      </p:sp>
      <p:sp>
        <p:nvSpPr>
          <p:cNvPr id="6" name="Text 4">
            <a:extLst>
              <a:ext uri="{FF2B5EF4-FFF2-40B4-BE49-F238E27FC236}">
                <a16:creationId xmlns:a16="http://schemas.microsoft.com/office/drawing/2014/main" id="{D9E87A9A-7709-D006-A4DE-9E476F6ABB2D}"/>
              </a:ext>
            </a:extLst>
          </p:cNvPr>
          <p:cNvSpPr/>
          <p:nvPr/>
        </p:nvSpPr>
        <p:spPr>
          <a:xfrm>
            <a:off x="269749" y="1889096"/>
            <a:ext cx="4402835" cy="2231963"/>
          </a:xfrm>
          <a:prstGeom prst="rect">
            <a:avLst/>
          </a:prstGeom>
          <a:noFill/>
          <a:ln/>
        </p:spPr>
        <p:txBody>
          <a:bodyPr wrap="square" rtlCol="0" anchor="t"/>
          <a:lstStyle/>
          <a:p>
            <a:r>
              <a:rPr lang="en-US" sz="1400" dirty="0">
                <a:solidFill>
                  <a:srgbClr val="0D3349"/>
                </a:solidFill>
                <a:latin typeface="Courier New" pitchFamily="34" charset="0"/>
                <a:ea typeface="Courier New" pitchFamily="34" charset="-122"/>
                <a:cs typeface="Courier New" pitchFamily="34" charset="-120"/>
              </a:rPr>
              <a:t>Input (30 features)</a:t>
            </a:r>
          </a:p>
          <a:p>
            <a:r>
              <a:rPr lang="en-US" sz="1400" dirty="0">
                <a:solidFill>
                  <a:srgbClr val="0D3349"/>
                </a:solidFill>
                <a:latin typeface="Courier New" pitchFamily="34" charset="0"/>
                <a:ea typeface="Courier New" pitchFamily="34" charset="-122"/>
                <a:cs typeface="Courier New" pitchFamily="34" charset="-120"/>
              </a:rPr>
              <a:t>       ↓</a:t>
            </a:r>
          </a:p>
          <a:p>
            <a:r>
              <a:rPr lang="en-US" sz="1400" dirty="0">
                <a:solidFill>
                  <a:srgbClr val="0D3349"/>
                </a:solidFill>
                <a:latin typeface="Courier New" pitchFamily="34" charset="0"/>
                <a:ea typeface="Courier New" pitchFamily="34" charset="-122"/>
                <a:cs typeface="Courier New" pitchFamily="34" charset="-120"/>
              </a:rPr>
              <a:t> [Linear 30→64] → </a:t>
            </a:r>
            <a:r>
              <a:rPr lang="en-US" sz="1400" dirty="0" err="1">
                <a:solidFill>
                  <a:srgbClr val="0D3349"/>
                </a:solidFill>
                <a:latin typeface="Courier New" pitchFamily="34" charset="0"/>
                <a:ea typeface="Courier New" pitchFamily="34" charset="-122"/>
                <a:cs typeface="Courier New" pitchFamily="34" charset="-120"/>
              </a:rPr>
              <a:t>ReLU</a:t>
            </a:r>
            <a:r>
              <a:rPr lang="en-US" sz="1400" dirty="0">
                <a:solidFill>
                  <a:srgbClr val="0D3349"/>
                </a:solidFill>
                <a:latin typeface="Courier New" pitchFamily="34" charset="0"/>
                <a:ea typeface="Courier New" pitchFamily="34" charset="-122"/>
                <a:cs typeface="Courier New" pitchFamily="34" charset="-120"/>
              </a:rPr>
              <a:t> ← Hidden layer 1</a:t>
            </a:r>
          </a:p>
          <a:p>
            <a:r>
              <a:rPr lang="en-US" sz="1400" dirty="0">
                <a:solidFill>
                  <a:srgbClr val="0D3349"/>
                </a:solidFill>
                <a:latin typeface="Courier New" pitchFamily="34" charset="0"/>
                <a:ea typeface="Courier New" pitchFamily="34" charset="-122"/>
                <a:cs typeface="Courier New" pitchFamily="34" charset="-120"/>
              </a:rPr>
              <a:t>       ↓</a:t>
            </a:r>
          </a:p>
          <a:p>
            <a:r>
              <a:rPr lang="en-US" sz="1400" dirty="0">
                <a:solidFill>
                  <a:srgbClr val="0D3349"/>
                </a:solidFill>
                <a:latin typeface="Courier New" pitchFamily="34" charset="0"/>
                <a:ea typeface="Courier New" pitchFamily="34" charset="-122"/>
                <a:cs typeface="Courier New" pitchFamily="34" charset="-120"/>
              </a:rPr>
              <a:t> [Linear 64→32] → </a:t>
            </a:r>
            <a:r>
              <a:rPr lang="en-US" sz="1400" dirty="0" err="1">
                <a:solidFill>
                  <a:srgbClr val="0D3349"/>
                </a:solidFill>
                <a:latin typeface="Courier New" pitchFamily="34" charset="0"/>
                <a:ea typeface="Courier New" pitchFamily="34" charset="-122"/>
                <a:cs typeface="Courier New" pitchFamily="34" charset="-120"/>
              </a:rPr>
              <a:t>ReLU</a:t>
            </a:r>
            <a:r>
              <a:rPr lang="en-US" sz="1400" dirty="0">
                <a:solidFill>
                  <a:srgbClr val="0D3349"/>
                </a:solidFill>
                <a:latin typeface="Courier New" pitchFamily="34" charset="0"/>
                <a:ea typeface="Courier New" pitchFamily="34" charset="-122"/>
                <a:cs typeface="Courier New" pitchFamily="34" charset="-120"/>
              </a:rPr>
              <a:t> ← Hidden layer 2</a:t>
            </a:r>
          </a:p>
          <a:p>
            <a:r>
              <a:rPr lang="en-US" sz="1400" dirty="0">
                <a:solidFill>
                  <a:srgbClr val="0D3349"/>
                </a:solidFill>
                <a:latin typeface="Courier New" pitchFamily="34" charset="0"/>
                <a:ea typeface="Courier New" pitchFamily="34" charset="-122"/>
                <a:cs typeface="Courier New" pitchFamily="34" charset="-120"/>
              </a:rPr>
              <a:t>       ↓</a:t>
            </a:r>
          </a:p>
          <a:p>
            <a:r>
              <a:rPr lang="en-US" sz="1400" dirty="0">
                <a:solidFill>
                  <a:srgbClr val="0D3349"/>
                </a:solidFill>
                <a:latin typeface="Courier New" pitchFamily="34" charset="0"/>
                <a:ea typeface="Courier New" pitchFamily="34" charset="-122"/>
                <a:cs typeface="Courier New" pitchFamily="34" charset="-120"/>
              </a:rPr>
              <a:t> [Linear 32→1]   → Sigmoid</a:t>
            </a:r>
          </a:p>
          <a:p>
            <a:r>
              <a:rPr lang="en-US" sz="1400" dirty="0">
                <a:solidFill>
                  <a:srgbClr val="0D3349"/>
                </a:solidFill>
                <a:latin typeface="Courier New" pitchFamily="34" charset="0"/>
                <a:ea typeface="Courier New" pitchFamily="34" charset="-122"/>
                <a:cs typeface="Courier New" pitchFamily="34" charset="-120"/>
              </a:rPr>
              <a:t>       ↓</a:t>
            </a:r>
          </a:p>
          <a:p>
            <a:r>
              <a:rPr lang="en-US" sz="1400" dirty="0">
                <a:solidFill>
                  <a:srgbClr val="0D3349"/>
                </a:solidFill>
                <a:latin typeface="Courier New" pitchFamily="34" charset="0"/>
                <a:ea typeface="Courier New" pitchFamily="34" charset="-122"/>
                <a:cs typeface="Courier New" pitchFamily="34" charset="-120"/>
              </a:rPr>
              <a:t> Output: P(Malignant)</a:t>
            </a:r>
            <a:endParaRPr lang="en-US" sz="1400" dirty="0"/>
          </a:p>
        </p:txBody>
      </p:sp>
      <p:sp>
        <p:nvSpPr>
          <p:cNvPr id="7" name="Shape 5">
            <a:extLst>
              <a:ext uri="{FF2B5EF4-FFF2-40B4-BE49-F238E27FC236}">
                <a16:creationId xmlns:a16="http://schemas.microsoft.com/office/drawing/2014/main" id="{CA07ABCB-9FAD-39E2-90E9-BBBAF1C5FA22}"/>
              </a:ext>
            </a:extLst>
          </p:cNvPr>
          <p:cNvSpPr/>
          <p:nvPr/>
        </p:nvSpPr>
        <p:spPr>
          <a:xfrm>
            <a:off x="4864608" y="912016"/>
            <a:ext cx="3959351" cy="347472"/>
          </a:xfrm>
          <a:prstGeom prst="rect">
            <a:avLst/>
          </a:prstGeom>
          <a:solidFill>
            <a:srgbClr val="5A7A8A"/>
          </a:solidFill>
          <a:ln w="12700">
            <a:solidFill>
              <a:srgbClr val="5A7A8A"/>
            </a:solidFill>
            <a:prstDash val="solid"/>
          </a:ln>
        </p:spPr>
        <p:txBody>
          <a:bodyPr/>
          <a:lstStyle/>
          <a:p>
            <a:endParaRPr lang="en-GB"/>
          </a:p>
        </p:txBody>
      </p:sp>
      <p:sp>
        <p:nvSpPr>
          <p:cNvPr id="8" name="Text 6">
            <a:extLst>
              <a:ext uri="{FF2B5EF4-FFF2-40B4-BE49-F238E27FC236}">
                <a16:creationId xmlns:a16="http://schemas.microsoft.com/office/drawing/2014/main" id="{E087C482-BB3A-AD6F-0752-98939E265A45}"/>
              </a:ext>
            </a:extLst>
          </p:cNvPr>
          <p:cNvSpPr/>
          <p:nvPr/>
        </p:nvSpPr>
        <p:spPr>
          <a:xfrm>
            <a:off x="5042917" y="912016"/>
            <a:ext cx="3502152" cy="347472"/>
          </a:xfrm>
          <a:prstGeom prst="rect">
            <a:avLst/>
          </a:prstGeom>
          <a:noFill/>
          <a:ln/>
        </p:spPr>
        <p:txBody>
          <a:bodyPr wrap="square" rtlCol="0" anchor="ctr"/>
          <a:lstStyle/>
          <a:p>
            <a:pPr marL="0" indent="0" algn="ctr">
              <a:buNone/>
            </a:pPr>
            <a:r>
              <a:rPr lang="en-US" sz="1600" b="1" dirty="0">
                <a:solidFill>
                  <a:srgbClr val="FFFFFF"/>
                </a:solidFill>
                <a:latin typeface="Calibri" pitchFamily="34" charset="0"/>
                <a:ea typeface="Calibri" pitchFamily="34" charset="-122"/>
                <a:cs typeface="Calibri" pitchFamily="34" charset="-120"/>
              </a:rPr>
              <a:t>Model architecture</a:t>
            </a:r>
            <a:endParaRPr lang="en-US" sz="1600" dirty="0"/>
          </a:p>
        </p:txBody>
      </p:sp>
      <p:sp>
        <p:nvSpPr>
          <p:cNvPr id="9" name="Shape 7">
            <a:extLst>
              <a:ext uri="{FF2B5EF4-FFF2-40B4-BE49-F238E27FC236}">
                <a16:creationId xmlns:a16="http://schemas.microsoft.com/office/drawing/2014/main" id="{9CA09757-8A92-E81E-793F-D0993B85543C}"/>
              </a:ext>
            </a:extLst>
          </p:cNvPr>
          <p:cNvSpPr/>
          <p:nvPr/>
        </p:nvSpPr>
        <p:spPr>
          <a:xfrm>
            <a:off x="4864609" y="1259488"/>
            <a:ext cx="3959352" cy="3541112"/>
          </a:xfrm>
          <a:prstGeom prst="rect">
            <a:avLst/>
          </a:prstGeom>
          <a:solidFill>
            <a:srgbClr val="F0F4F0"/>
          </a:solidFill>
          <a:ln w="19050">
            <a:solidFill>
              <a:srgbClr val="2EC4B6"/>
            </a:solidFill>
            <a:prstDash val="solid"/>
          </a:ln>
        </p:spPr>
        <p:txBody>
          <a:bodyPr/>
          <a:lstStyle/>
          <a:p>
            <a:endParaRPr lang="en-GB"/>
          </a:p>
        </p:txBody>
      </p:sp>
      <p:sp>
        <p:nvSpPr>
          <p:cNvPr id="10" name="Text 8">
            <a:extLst>
              <a:ext uri="{FF2B5EF4-FFF2-40B4-BE49-F238E27FC236}">
                <a16:creationId xmlns:a16="http://schemas.microsoft.com/office/drawing/2014/main" id="{EECCE46A-58BE-79D0-2F3C-D0E26662783F}"/>
              </a:ext>
            </a:extLst>
          </p:cNvPr>
          <p:cNvSpPr/>
          <p:nvPr/>
        </p:nvSpPr>
        <p:spPr>
          <a:xfrm>
            <a:off x="5015485" y="1320181"/>
            <a:ext cx="4722875" cy="3988210"/>
          </a:xfrm>
          <a:prstGeom prst="rect">
            <a:avLst/>
          </a:prstGeom>
          <a:noFill/>
          <a:ln/>
        </p:spPr>
        <p:txBody>
          <a:bodyPr wrap="square" rtlCol="0" anchor="t"/>
          <a:lstStyle/>
          <a:p>
            <a:r>
              <a:rPr lang="en-US" sz="1400" dirty="0" err="1">
                <a:solidFill>
                  <a:srgbClr val="0D3349"/>
                </a:solidFill>
                <a:latin typeface="Courier New" pitchFamily="34" charset="0"/>
                <a:ea typeface="Courier New" pitchFamily="34" charset="-122"/>
                <a:cs typeface="Courier New" pitchFamily="34" charset="-120"/>
              </a:rPr>
              <a:t>neural_net</a:t>
            </a:r>
            <a:r>
              <a:rPr lang="en-US" sz="1400" dirty="0">
                <a:solidFill>
                  <a:srgbClr val="0D3349"/>
                </a:solidFill>
                <a:latin typeface="Courier New" pitchFamily="34" charset="0"/>
                <a:ea typeface="Courier New" pitchFamily="34" charset="-122"/>
                <a:cs typeface="Courier New" pitchFamily="34" charset="-120"/>
              </a:rPr>
              <a:t> = </a:t>
            </a:r>
            <a:r>
              <a:rPr lang="en-US" sz="1400" dirty="0" err="1">
                <a:solidFill>
                  <a:srgbClr val="0D3349"/>
                </a:solidFill>
                <a:latin typeface="Courier New" pitchFamily="34" charset="0"/>
                <a:ea typeface="Courier New" pitchFamily="34" charset="-122"/>
                <a:cs typeface="Courier New" pitchFamily="34" charset="-120"/>
              </a:rPr>
              <a:t>nn.Sequential</a:t>
            </a:r>
            <a:r>
              <a:rPr lang="en-US" sz="1400" dirty="0">
                <a:solidFill>
                  <a:srgbClr val="0D3349"/>
                </a:solidFill>
                <a:latin typeface="Courier New" pitchFamily="34" charset="0"/>
                <a:ea typeface="Courier New" pitchFamily="34" charset="-122"/>
                <a:cs typeface="Courier New" pitchFamily="34" charset="-120"/>
              </a:rPr>
              <a:t>(</a:t>
            </a:r>
          </a:p>
          <a:p>
            <a:r>
              <a:rPr lang="en-US" sz="1400" dirty="0">
                <a:solidFill>
                  <a:srgbClr val="0D3349"/>
                </a:solidFill>
                <a:latin typeface="Courier New" pitchFamily="34" charset="0"/>
                <a:ea typeface="Courier New" pitchFamily="34" charset="-122"/>
                <a:cs typeface="Courier New" pitchFamily="34" charset="-120"/>
              </a:rPr>
              <a:t>    </a:t>
            </a:r>
            <a:r>
              <a:rPr lang="en-US" sz="1400" dirty="0" err="1">
                <a:solidFill>
                  <a:srgbClr val="0D3349"/>
                </a:solidFill>
                <a:latin typeface="Courier New" pitchFamily="34" charset="0"/>
                <a:ea typeface="Courier New" pitchFamily="34" charset="-122"/>
                <a:cs typeface="Courier New" pitchFamily="34" charset="-120"/>
              </a:rPr>
              <a:t>nn.Linear</a:t>
            </a:r>
            <a:r>
              <a:rPr lang="en-US" sz="1400" dirty="0">
                <a:solidFill>
                  <a:srgbClr val="0D3349"/>
                </a:solidFill>
                <a:latin typeface="Courier New" pitchFamily="34" charset="0"/>
                <a:ea typeface="Courier New" pitchFamily="34" charset="-122"/>
                <a:cs typeface="Courier New" pitchFamily="34" charset="-120"/>
              </a:rPr>
              <a:t>(30, 64),   </a:t>
            </a:r>
          </a:p>
          <a:p>
            <a:r>
              <a:rPr lang="en-US" sz="1400" dirty="0">
                <a:solidFill>
                  <a:srgbClr val="0D3349"/>
                </a:solidFill>
                <a:latin typeface="Courier New" pitchFamily="34" charset="0"/>
                <a:ea typeface="Courier New" pitchFamily="34" charset="-122"/>
                <a:cs typeface="Courier New" pitchFamily="34" charset="-120"/>
              </a:rPr>
              <a:t>#hidden layer 1: 30 → 64 neurons</a:t>
            </a:r>
          </a:p>
          <a:p>
            <a:r>
              <a:rPr lang="en-US" sz="1400" dirty="0">
                <a:solidFill>
                  <a:srgbClr val="0D3349"/>
                </a:solidFill>
                <a:latin typeface="Courier New" pitchFamily="34" charset="0"/>
                <a:ea typeface="Courier New" pitchFamily="34" charset="-122"/>
                <a:cs typeface="Courier New" pitchFamily="34" charset="-120"/>
              </a:rPr>
              <a:t>    </a:t>
            </a:r>
            <a:r>
              <a:rPr lang="en-US" sz="1400" dirty="0" err="1">
                <a:solidFill>
                  <a:srgbClr val="0D3349"/>
                </a:solidFill>
                <a:latin typeface="Courier New" pitchFamily="34" charset="0"/>
                <a:ea typeface="Courier New" pitchFamily="34" charset="-122"/>
                <a:cs typeface="Courier New" pitchFamily="34" charset="-120"/>
              </a:rPr>
              <a:t>nn.ReLU</a:t>
            </a:r>
            <a:r>
              <a:rPr lang="en-US" sz="1400" dirty="0">
                <a:solidFill>
                  <a:srgbClr val="0D3349"/>
                </a:solidFill>
                <a:latin typeface="Courier New" pitchFamily="34" charset="0"/>
                <a:ea typeface="Courier New" pitchFamily="34" charset="-122"/>
                <a:cs typeface="Courier New" pitchFamily="34" charset="-120"/>
              </a:rPr>
              <a:t>(),</a:t>
            </a:r>
          </a:p>
          <a:p>
            <a:r>
              <a:rPr lang="en-US" sz="1400" dirty="0">
                <a:solidFill>
                  <a:srgbClr val="0D3349"/>
                </a:solidFill>
                <a:latin typeface="Courier New" pitchFamily="34" charset="0"/>
                <a:ea typeface="Courier New" pitchFamily="34" charset="-122"/>
                <a:cs typeface="Courier New" pitchFamily="34" charset="-120"/>
              </a:rPr>
              <a:t>    </a:t>
            </a:r>
            <a:r>
              <a:rPr lang="en-US" sz="1400" dirty="0" err="1">
                <a:solidFill>
                  <a:srgbClr val="0D3349"/>
                </a:solidFill>
                <a:latin typeface="Courier New" pitchFamily="34" charset="0"/>
                <a:ea typeface="Courier New" pitchFamily="34" charset="-122"/>
                <a:cs typeface="Courier New" pitchFamily="34" charset="-120"/>
              </a:rPr>
              <a:t>nn.Linear</a:t>
            </a:r>
            <a:r>
              <a:rPr lang="en-US" sz="1400" dirty="0">
                <a:solidFill>
                  <a:srgbClr val="0D3349"/>
                </a:solidFill>
                <a:latin typeface="Courier New" pitchFamily="34" charset="0"/>
                <a:ea typeface="Courier New" pitchFamily="34" charset="-122"/>
                <a:cs typeface="Courier New" pitchFamily="34" charset="-120"/>
              </a:rPr>
              <a:t>(64, 32),   </a:t>
            </a:r>
          </a:p>
          <a:p>
            <a:r>
              <a:rPr lang="en-US" sz="1400" dirty="0">
                <a:solidFill>
                  <a:srgbClr val="0D3349"/>
                </a:solidFill>
                <a:latin typeface="Courier New" pitchFamily="34" charset="0"/>
                <a:ea typeface="Courier New" pitchFamily="34" charset="-122"/>
                <a:cs typeface="Courier New" pitchFamily="34" charset="-120"/>
              </a:rPr>
              <a:t>#hidden layer 2: 64 → 32 neurons</a:t>
            </a:r>
          </a:p>
          <a:p>
            <a:r>
              <a:rPr lang="en-US" sz="1400" dirty="0">
                <a:solidFill>
                  <a:srgbClr val="0D3349"/>
                </a:solidFill>
                <a:latin typeface="Courier New" pitchFamily="34" charset="0"/>
                <a:ea typeface="Courier New" pitchFamily="34" charset="-122"/>
                <a:cs typeface="Courier New" pitchFamily="34" charset="-120"/>
              </a:rPr>
              <a:t>    </a:t>
            </a:r>
            <a:r>
              <a:rPr lang="en-US" sz="1400" dirty="0" err="1">
                <a:solidFill>
                  <a:srgbClr val="0D3349"/>
                </a:solidFill>
                <a:latin typeface="Courier New" pitchFamily="34" charset="0"/>
                <a:ea typeface="Courier New" pitchFamily="34" charset="-122"/>
                <a:cs typeface="Courier New" pitchFamily="34" charset="-120"/>
              </a:rPr>
              <a:t>nn.ReLU</a:t>
            </a:r>
            <a:r>
              <a:rPr lang="en-US" sz="1400" dirty="0">
                <a:solidFill>
                  <a:srgbClr val="0D3349"/>
                </a:solidFill>
                <a:latin typeface="Courier New" pitchFamily="34" charset="0"/>
                <a:ea typeface="Courier New" pitchFamily="34" charset="-122"/>
                <a:cs typeface="Courier New" pitchFamily="34" charset="-120"/>
              </a:rPr>
              <a:t>(),</a:t>
            </a:r>
          </a:p>
          <a:p>
            <a:r>
              <a:rPr lang="en-US" sz="1400" dirty="0">
                <a:solidFill>
                  <a:srgbClr val="0D3349"/>
                </a:solidFill>
                <a:latin typeface="Courier New" pitchFamily="34" charset="0"/>
                <a:ea typeface="Courier New" pitchFamily="34" charset="-122"/>
                <a:cs typeface="Courier New" pitchFamily="34" charset="-120"/>
              </a:rPr>
              <a:t>    </a:t>
            </a:r>
            <a:r>
              <a:rPr lang="en-US" sz="1400" dirty="0" err="1">
                <a:solidFill>
                  <a:srgbClr val="0D3349"/>
                </a:solidFill>
                <a:latin typeface="Courier New" pitchFamily="34" charset="0"/>
                <a:ea typeface="Courier New" pitchFamily="34" charset="-122"/>
                <a:cs typeface="Courier New" pitchFamily="34" charset="-120"/>
              </a:rPr>
              <a:t>nn.Linear</a:t>
            </a:r>
            <a:r>
              <a:rPr lang="en-US" sz="1400" dirty="0">
                <a:solidFill>
                  <a:srgbClr val="0D3349"/>
                </a:solidFill>
                <a:latin typeface="Courier New" pitchFamily="34" charset="0"/>
                <a:ea typeface="Courier New" pitchFamily="34" charset="-122"/>
                <a:cs typeface="Courier New" pitchFamily="34" charset="-120"/>
              </a:rPr>
              <a:t>(32, 1),    </a:t>
            </a:r>
          </a:p>
          <a:p>
            <a:r>
              <a:rPr lang="en-US" sz="1400" dirty="0">
                <a:solidFill>
                  <a:srgbClr val="0D3349"/>
                </a:solidFill>
                <a:latin typeface="Courier New" pitchFamily="34" charset="0"/>
                <a:ea typeface="Courier New" pitchFamily="34" charset="-122"/>
                <a:cs typeface="Courier New" pitchFamily="34" charset="-120"/>
              </a:rPr>
              <a:t>#output layer: 32 → 1</a:t>
            </a:r>
          </a:p>
          <a:p>
            <a:r>
              <a:rPr lang="en-US" sz="1400" dirty="0">
                <a:solidFill>
                  <a:srgbClr val="0D3349"/>
                </a:solidFill>
                <a:latin typeface="Courier New" pitchFamily="34" charset="0"/>
                <a:ea typeface="Courier New" pitchFamily="34" charset="-122"/>
                <a:cs typeface="Courier New" pitchFamily="34" charset="-120"/>
              </a:rPr>
              <a:t>    </a:t>
            </a:r>
            <a:r>
              <a:rPr lang="en-US" sz="1400" dirty="0" err="1">
                <a:solidFill>
                  <a:srgbClr val="0D3349"/>
                </a:solidFill>
                <a:latin typeface="Courier New" pitchFamily="34" charset="0"/>
                <a:ea typeface="Courier New" pitchFamily="34" charset="-122"/>
                <a:cs typeface="Courier New" pitchFamily="34" charset="-120"/>
              </a:rPr>
              <a:t>nn.Sigmoid</a:t>
            </a:r>
            <a:r>
              <a:rPr lang="en-US" sz="1400" dirty="0">
                <a:solidFill>
                  <a:srgbClr val="0D3349"/>
                </a:solidFill>
                <a:latin typeface="Courier New" pitchFamily="34" charset="0"/>
                <a:ea typeface="Courier New" pitchFamily="34" charset="-122"/>
                <a:cs typeface="Courier New" pitchFamily="34" charset="-120"/>
              </a:rPr>
              <a:t>()</a:t>
            </a:r>
          </a:p>
          <a:p>
            <a:r>
              <a:rPr lang="en-US" sz="1400" dirty="0">
                <a:solidFill>
                  <a:srgbClr val="0D3349"/>
                </a:solidFill>
                <a:latin typeface="Courier New" pitchFamily="34" charset="0"/>
                <a:ea typeface="Courier New" pitchFamily="34" charset="-122"/>
                <a:cs typeface="Courier New" pitchFamily="34" charset="-120"/>
              </a:rPr>
              <a:t>)</a:t>
            </a:r>
          </a:p>
          <a:p>
            <a:endParaRPr lang="en-US" sz="1400" dirty="0">
              <a:solidFill>
                <a:srgbClr val="0D3349"/>
              </a:solidFill>
              <a:latin typeface="Courier New" pitchFamily="34" charset="0"/>
              <a:ea typeface="Courier New" pitchFamily="34" charset="-122"/>
              <a:cs typeface="Courier New" pitchFamily="34" charset="-120"/>
            </a:endParaRPr>
          </a:p>
          <a:p>
            <a:r>
              <a:rPr lang="en-US" sz="1400" dirty="0">
                <a:solidFill>
                  <a:srgbClr val="0D3349"/>
                </a:solidFill>
                <a:latin typeface="Courier New" pitchFamily="34" charset="0"/>
                <a:ea typeface="Courier New" pitchFamily="34" charset="-122"/>
                <a:cs typeface="Courier New" pitchFamily="34" charset="-120"/>
              </a:rPr>
              <a:t>criterion = </a:t>
            </a:r>
            <a:r>
              <a:rPr lang="en-US" sz="1400" dirty="0" err="1">
                <a:solidFill>
                  <a:srgbClr val="0D3349"/>
                </a:solidFill>
                <a:latin typeface="Courier New" pitchFamily="34" charset="0"/>
                <a:ea typeface="Courier New" pitchFamily="34" charset="-122"/>
                <a:cs typeface="Courier New" pitchFamily="34" charset="-120"/>
              </a:rPr>
              <a:t>nn.BCELoss</a:t>
            </a:r>
            <a:r>
              <a:rPr lang="en-US" sz="1400" dirty="0">
                <a:solidFill>
                  <a:srgbClr val="0D3349"/>
                </a:solidFill>
                <a:latin typeface="Courier New" pitchFamily="34" charset="0"/>
                <a:ea typeface="Courier New" pitchFamily="34" charset="-122"/>
                <a:cs typeface="Courier New" pitchFamily="34" charset="-120"/>
              </a:rPr>
              <a:t>()</a:t>
            </a:r>
          </a:p>
          <a:p>
            <a:r>
              <a:rPr lang="en-US" sz="1400" dirty="0">
                <a:solidFill>
                  <a:srgbClr val="0D3349"/>
                </a:solidFill>
                <a:latin typeface="Courier New" pitchFamily="34" charset="0"/>
                <a:ea typeface="Courier New" pitchFamily="34" charset="-122"/>
                <a:cs typeface="Courier New" pitchFamily="34" charset="-120"/>
              </a:rPr>
              <a:t>optimizer = </a:t>
            </a:r>
            <a:r>
              <a:rPr lang="en-US" sz="1400" dirty="0" err="1">
                <a:solidFill>
                  <a:srgbClr val="0D3349"/>
                </a:solidFill>
                <a:latin typeface="Courier New" pitchFamily="34" charset="0"/>
                <a:ea typeface="Courier New" pitchFamily="34" charset="-122"/>
                <a:cs typeface="Courier New" pitchFamily="34" charset="-120"/>
              </a:rPr>
              <a:t>torch.optim.Adam</a:t>
            </a:r>
            <a:r>
              <a:rPr lang="en-US" sz="1400" dirty="0">
                <a:solidFill>
                  <a:srgbClr val="0D3349"/>
                </a:solidFill>
                <a:latin typeface="Courier New" pitchFamily="34" charset="0"/>
                <a:ea typeface="Courier New" pitchFamily="34" charset="-122"/>
                <a:cs typeface="Courier New" pitchFamily="34" charset="-120"/>
              </a:rPr>
              <a:t>(</a:t>
            </a:r>
          </a:p>
          <a:p>
            <a:r>
              <a:rPr lang="en-US" sz="1400" dirty="0" err="1">
                <a:solidFill>
                  <a:srgbClr val="0D3349"/>
                </a:solidFill>
                <a:latin typeface="Courier New" pitchFamily="34" charset="0"/>
                <a:ea typeface="Courier New" pitchFamily="34" charset="-122"/>
                <a:cs typeface="Courier New" pitchFamily="34" charset="-120"/>
              </a:rPr>
              <a:t>neural_net.parameters</a:t>
            </a:r>
            <a:r>
              <a:rPr lang="en-US" sz="1400" dirty="0">
                <a:solidFill>
                  <a:srgbClr val="0D3349"/>
                </a:solidFill>
                <a:latin typeface="Courier New" pitchFamily="34" charset="0"/>
                <a:ea typeface="Courier New" pitchFamily="34" charset="-122"/>
                <a:cs typeface="Courier New" pitchFamily="34" charset="-120"/>
              </a:rPr>
              <a:t>(), </a:t>
            </a:r>
            <a:r>
              <a:rPr lang="en-US" sz="1400" dirty="0" err="1">
                <a:solidFill>
                  <a:srgbClr val="0D3349"/>
                </a:solidFill>
                <a:latin typeface="Courier New" pitchFamily="34" charset="0"/>
                <a:ea typeface="Courier New" pitchFamily="34" charset="-122"/>
                <a:cs typeface="Courier New" pitchFamily="34" charset="-120"/>
              </a:rPr>
              <a:t>lr</a:t>
            </a:r>
            <a:r>
              <a:rPr lang="en-US" sz="1400" dirty="0">
                <a:solidFill>
                  <a:srgbClr val="0D3349"/>
                </a:solidFill>
                <a:latin typeface="Courier New" pitchFamily="34" charset="0"/>
                <a:ea typeface="Courier New" pitchFamily="34" charset="-122"/>
                <a:cs typeface="Courier New" pitchFamily="34" charset="-120"/>
              </a:rPr>
              <a:t>=0.005)</a:t>
            </a:r>
            <a:endParaRPr lang="en-US" sz="1400" dirty="0"/>
          </a:p>
        </p:txBody>
      </p:sp>
      <p:sp>
        <p:nvSpPr>
          <p:cNvPr id="45" name="Text 2">
            <a:extLst>
              <a:ext uri="{FF2B5EF4-FFF2-40B4-BE49-F238E27FC236}">
                <a16:creationId xmlns:a16="http://schemas.microsoft.com/office/drawing/2014/main" id="{59193765-C458-5B20-06AA-BEE46D2A9265}"/>
              </a:ext>
            </a:extLst>
          </p:cNvPr>
          <p:cNvSpPr/>
          <p:nvPr/>
        </p:nvSpPr>
        <p:spPr>
          <a:xfrm>
            <a:off x="242316" y="874428"/>
            <a:ext cx="4343401" cy="347472"/>
          </a:xfrm>
          <a:prstGeom prst="rect">
            <a:avLst/>
          </a:prstGeom>
          <a:noFill/>
          <a:ln/>
        </p:spPr>
        <p:txBody>
          <a:bodyPr wrap="square" rtlCol="0" anchor="ctr"/>
          <a:lstStyle/>
          <a:p>
            <a:pPr marL="0" indent="0">
              <a:buNone/>
            </a:pPr>
            <a:r>
              <a:rPr lang="en-US" sz="1400" dirty="0">
                <a:solidFill>
                  <a:srgbClr val="1A2E3A"/>
                </a:solidFill>
                <a:latin typeface="Calibri" pitchFamily="34" charset="0"/>
                <a:ea typeface="Calibri" pitchFamily="34" charset="-122"/>
                <a:cs typeface="Calibri" pitchFamily="34" charset="-120"/>
              </a:rPr>
              <a:t>We will next add two hidden layers to our architecture, with a </a:t>
            </a:r>
            <a:r>
              <a:rPr lang="en-US" sz="1400" dirty="0" err="1">
                <a:solidFill>
                  <a:srgbClr val="1A2E3A"/>
                </a:solidFill>
                <a:latin typeface="Calibri" pitchFamily="34" charset="0"/>
                <a:ea typeface="Calibri" pitchFamily="34" charset="-122"/>
                <a:cs typeface="Calibri" pitchFamily="34" charset="-120"/>
              </a:rPr>
              <a:t>ReLu</a:t>
            </a:r>
            <a:r>
              <a:rPr lang="en-US" sz="1400" dirty="0">
                <a:solidFill>
                  <a:srgbClr val="1A2E3A"/>
                </a:solidFill>
                <a:latin typeface="Calibri" pitchFamily="34" charset="0"/>
                <a:ea typeface="Calibri" pitchFamily="34" charset="-122"/>
                <a:cs typeface="Calibri" pitchFamily="34" charset="-120"/>
              </a:rPr>
              <a:t> </a:t>
            </a:r>
            <a:r>
              <a:rPr lang="en-US" sz="1400" dirty="0" err="1">
                <a:solidFill>
                  <a:srgbClr val="1A2E3A"/>
                </a:solidFill>
                <a:latin typeface="Calibri" pitchFamily="34" charset="0"/>
                <a:ea typeface="Calibri" pitchFamily="34" charset="-122"/>
                <a:cs typeface="Calibri" pitchFamily="34" charset="-120"/>
              </a:rPr>
              <a:t>actication</a:t>
            </a:r>
            <a:r>
              <a:rPr lang="en-US" sz="1400" dirty="0">
                <a:solidFill>
                  <a:srgbClr val="1A2E3A"/>
                </a:solidFill>
                <a:latin typeface="Calibri" pitchFamily="34" charset="0"/>
                <a:ea typeface="Calibri" pitchFamily="34" charset="-122"/>
                <a:cs typeface="Calibri" pitchFamily="34" charset="-120"/>
              </a:rPr>
              <a:t> function in between:</a:t>
            </a:r>
            <a:endParaRPr lang="en-US" sz="1400" dirty="0"/>
          </a:p>
        </p:txBody>
      </p:sp>
      <p:sp>
        <p:nvSpPr>
          <p:cNvPr id="47" name="Shape 5">
            <a:extLst>
              <a:ext uri="{FF2B5EF4-FFF2-40B4-BE49-F238E27FC236}">
                <a16:creationId xmlns:a16="http://schemas.microsoft.com/office/drawing/2014/main" id="{C9718DBA-990C-57F0-17CA-F65EC329D616}"/>
              </a:ext>
            </a:extLst>
          </p:cNvPr>
          <p:cNvSpPr/>
          <p:nvPr/>
        </p:nvSpPr>
        <p:spPr>
          <a:xfrm>
            <a:off x="242317" y="1433355"/>
            <a:ext cx="4402835" cy="347472"/>
          </a:xfrm>
          <a:prstGeom prst="rect">
            <a:avLst/>
          </a:prstGeom>
          <a:solidFill>
            <a:srgbClr val="5A7A8A"/>
          </a:solidFill>
          <a:ln w="12700">
            <a:solidFill>
              <a:srgbClr val="5A7A8A"/>
            </a:solidFill>
            <a:prstDash val="solid"/>
          </a:ln>
        </p:spPr>
        <p:txBody>
          <a:bodyPr/>
          <a:lstStyle/>
          <a:p>
            <a:pPr algn="ctr"/>
            <a:r>
              <a:rPr lang="en-US" sz="1600" b="1" dirty="0">
                <a:solidFill>
                  <a:srgbClr val="FFFFFF"/>
                </a:solidFill>
                <a:latin typeface="Calibri" panose="020F0502020204030204" pitchFamily="34" charset="0"/>
                <a:ea typeface="Calibri" pitchFamily="34" charset="-122"/>
                <a:cs typeface="Calibri" panose="020F0502020204030204" pitchFamily="34" charset="0"/>
              </a:rPr>
              <a:t>Network structure</a:t>
            </a:r>
            <a:endParaRPr lang="en-US" sz="1600" dirty="0">
              <a:latin typeface="Calibri" panose="020F0502020204030204" pitchFamily="34" charset="0"/>
              <a:cs typeface="Calibri" panose="020F0502020204030204" pitchFamily="34" charset="0"/>
            </a:endParaRPr>
          </a:p>
          <a:p>
            <a:endParaRPr lang="en-GB" sz="1400" dirty="0"/>
          </a:p>
        </p:txBody>
      </p:sp>
      <p:sp>
        <p:nvSpPr>
          <p:cNvPr id="12" name="Text 2">
            <a:extLst>
              <a:ext uri="{FF2B5EF4-FFF2-40B4-BE49-F238E27FC236}">
                <a16:creationId xmlns:a16="http://schemas.microsoft.com/office/drawing/2014/main" id="{58CAD56E-DB68-3BD0-4009-9E56DB663C44}"/>
              </a:ext>
            </a:extLst>
          </p:cNvPr>
          <p:cNvSpPr/>
          <p:nvPr/>
        </p:nvSpPr>
        <p:spPr>
          <a:xfrm>
            <a:off x="251461" y="4336956"/>
            <a:ext cx="4343401" cy="347472"/>
          </a:xfrm>
          <a:prstGeom prst="rect">
            <a:avLst/>
          </a:prstGeom>
          <a:noFill/>
          <a:ln/>
        </p:spPr>
        <p:txBody>
          <a:bodyPr wrap="square" rtlCol="0" anchor="ctr"/>
          <a:lstStyle/>
          <a:p>
            <a:pPr marL="0" indent="0">
              <a:buNone/>
            </a:pPr>
            <a:r>
              <a:rPr lang="en-US" sz="1400" dirty="0">
                <a:solidFill>
                  <a:srgbClr val="1A2E3A"/>
                </a:solidFill>
                <a:latin typeface="Calibri" pitchFamily="34" charset="0"/>
                <a:ea typeface="Calibri" pitchFamily="34" charset="-122"/>
                <a:cs typeface="Calibri" pitchFamily="34" charset="-120"/>
              </a:rPr>
              <a:t>This is very easy to code in </a:t>
            </a:r>
            <a:r>
              <a:rPr lang="en-US" sz="1400" dirty="0" err="1">
                <a:solidFill>
                  <a:srgbClr val="1A2E3A"/>
                </a:solidFill>
                <a:latin typeface="Calibri" pitchFamily="34" charset="0"/>
                <a:ea typeface="Calibri" pitchFamily="34" charset="-122"/>
                <a:cs typeface="Calibri" pitchFamily="34" charset="-120"/>
              </a:rPr>
              <a:t>PyTorch</a:t>
            </a:r>
            <a:r>
              <a:rPr lang="en-US" sz="1400" dirty="0">
                <a:solidFill>
                  <a:srgbClr val="1A2E3A"/>
                </a:solidFill>
                <a:latin typeface="Calibri" pitchFamily="34" charset="0"/>
                <a:ea typeface="Calibri" pitchFamily="34" charset="-122"/>
                <a:cs typeface="Calibri" pitchFamily="34" charset="-120"/>
              </a:rPr>
              <a:t> since we only need to say the dimensions of the network that we are adding -&gt;</a:t>
            </a:r>
            <a:endParaRPr lang="en-US" sz="1400" dirty="0"/>
          </a:p>
        </p:txBody>
      </p:sp>
    </p:spTree>
    <p:extLst>
      <p:ext uri="{BB962C8B-B14F-4D97-AF65-F5344CB8AC3E}">
        <p14:creationId xmlns:p14="http://schemas.microsoft.com/office/powerpoint/2010/main" val="3882611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94360"/>
          </a:xfrm>
          <a:prstGeom prst="rect">
            <a:avLst/>
          </a:prstGeom>
          <a:solidFill>
            <a:srgbClr val="0A7373"/>
          </a:solidFill>
          <a:ln w="12700">
            <a:solidFill>
              <a:srgbClr val="0A7373"/>
            </a:solidFill>
            <a:prstDash val="solid"/>
          </a:ln>
        </p:spPr>
        <p:txBody>
          <a:bodyPr/>
          <a:lstStyle/>
          <a:p>
            <a:endParaRPr lang="en-GB"/>
          </a:p>
        </p:txBody>
      </p:sp>
      <p:sp>
        <p:nvSpPr>
          <p:cNvPr id="3" name="Text 1"/>
          <p:cNvSpPr/>
          <p:nvPr/>
        </p:nvSpPr>
        <p:spPr>
          <a:xfrm>
            <a:off x="320040" y="0"/>
            <a:ext cx="8503920" cy="594360"/>
          </a:xfrm>
          <a:prstGeom prst="rect">
            <a:avLst/>
          </a:prstGeom>
          <a:noFill/>
          <a:ln/>
        </p:spPr>
        <p:txBody>
          <a:bodyPr wrap="square" lIns="0" tIns="0" rIns="0" bIns="0" rtlCol="0" anchor="ctr"/>
          <a:lstStyle/>
          <a:p>
            <a:pPr marL="0" indent="0">
              <a:buNone/>
            </a:pPr>
            <a:r>
              <a:rPr lang="en-US" sz="2100" b="1" dirty="0">
                <a:solidFill>
                  <a:srgbClr val="FFFFFF"/>
                </a:solidFill>
                <a:latin typeface="Calibri" pitchFamily="34" charset="0"/>
                <a:ea typeface="Calibri" pitchFamily="34" charset="-122"/>
                <a:cs typeface="Calibri" pitchFamily="34" charset="-120"/>
              </a:rPr>
              <a:t>What You Will See — Training Progress</a:t>
            </a:r>
            <a:endParaRPr lang="en-US" sz="2100" dirty="0"/>
          </a:p>
        </p:txBody>
      </p:sp>
      <p:sp>
        <p:nvSpPr>
          <p:cNvPr id="4" name="Text 2"/>
          <p:cNvSpPr/>
          <p:nvPr/>
        </p:nvSpPr>
        <p:spPr>
          <a:xfrm>
            <a:off x="320040" y="749808"/>
            <a:ext cx="8503920" cy="347472"/>
          </a:xfrm>
          <a:prstGeom prst="rect">
            <a:avLst/>
          </a:prstGeom>
          <a:noFill/>
          <a:ln/>
        </p:spPr>
        <p:txBody>
          <a:bodyPr wrap="square" rtlCol="0" anchor="ctr"/>
          <a:lstStyle/>
          <a:p>
            <a:pPr marL="0" indent="0">
              <a:buNone/>
            </a:pPr>
            <a:r>
              <a:rPr lang="en-US" sz="1400" dirty="0">
                <a:solidFill>
                  <a:srgbClr val="1A2E3A"/>
                </a:solidFill>
                <a:latin typeface="Calibri" pitchFamily="34" charset="0"/>
                <a:ea typeface="Calibri" pitchFamily="34" charset="-122"/>
                <a:cs typeface="Calibri" pitchFamily="34" charset="-120"/>
              </a:rPr>
              <a:t>Both models print accuracy every 50 epochs so you can watch the model improve:</a:t>
            </a:r>
            <a:endParaRPr lang="en-US" sz="1400" dirty="0"/>
          </a:p>
        </p:txBody>
      </p:sp>
      <p:sp>
        <p:nvSpPr>
          <p:cNvPr id="5" name="Shape 3"/>
          <p:cNvSpPr/>
          <p:nvPr/>
        </p:nvSpPr>
        <p:spPr>
          <a:xfrm>
            <a:off x="225172" y="1252728"/>
            <a:ext cx="6428232" cy="3383280"/>
          </a:xfrm>
          <a:prstGeom prst="rect">
            <a:avLst/>
          </a:prstGeom>
          <a:solidFill>
            <a:srgbClr val="F0F4F0"/>
          </a:solidFill>
          <a:ln w="19050">
            <a:solidFill>
              <a:srgbClr val="2EC4B6"/>
            </a:solidFill>
            <a:prstDash val="solid"/>
          </a:ln>
        </p:spPr>
        <p:txBody>
          <a:bodyPr/>
          <a:lstStyle/>
          <a:p>
            <a:endParaRPr lang="en-GB"/>
          </a:p>
        </p:txBody>
      </p:sp>
      <p:sp>
        <p:nvSpPr>
          <p:cNvPr id="6" name="Text 4"/>
          <p:cNvSpPr/>
          <p:nvPr/>
        </p:nvSpPr>
        <p:spPr>
          <a:xfrm>
            <a:off x="334900" y="1325880"/>
            <a:ext cx="6245352" cy="3300984"/>
          </a:xfrm>
          <a:prstGeom prst="rect">
            <a:avLst/>
          </a:prstGeom>
          <a:noFill/>
          <a:ln/>
        </p:spPr>
        <p:txBody>
          <a:bodyPr wrap="square" rtlCol="0" anchor="t"/>
          <a:lstStyle/>
          <a:p>
            <a:r>
              <a:rPr lang="en-US" sz="1400" dirty="0">
                <a:solidFill>
                  <a:srgbClr val="0D3349"/>
                </a:solidFill>
                <a:latin typeface="Courier New" pitchFamily="34" charset="0"/>
                <a:ea typeface="Courier New" pitchFamily="34" charset="-122"/>
                <a:cs typeface="Courier New" pitchFamily="34" charset="-120"/>
              </a:rPr>
              <a:t>Epoch    Train Loss   Test Loss   Train Acc   Test Acc</a:t>
            </a:r>
          </a:p>
          <a:p>
            <a:r>
              <a:rPr lang="en-US" sz="1400" dirty="0">
                <a:solidFill>
                  <a:srgbClr val="0D3349"/>
                </a:solidFill>
                <a:latin typeface="Courier New" pitchFamily="34" charset="0"/>
                <a:ea typeface="Courier New" pitchFamily="34" charset="-122"/>
                <a:cs typeface="Courier New" pitchFamily="34" charset="-120"/>
              </a:rPr>
              <a:t>--------------------------------------------------------</a:t>
            </a:r>
          </a:p>
          <a:p>
            <a:r>
              <a:rPr lang="en-US" sz="1400" dirty="0">
                <a:solidFill>
                  <a:srgbClr val="0D3349"/>
                </a:solidFill>
                <a:latin typeface="Courier New" pitchFamily="34" charset="0"/>
                <a:ea typeface="Courier New" pitchFamily="34" charset="-122"/>
                <a:cs typeface="Courier New" pitchFamily="34" charset="-120"/>
              </a:rPr>
              <a:t>     1        0.6981      0.6574       38.2%      71.1%</a:t>
            </a:r>
          </a:p>
          <a:p>
            <a:r>
              <a:rPr lang="en-US" sz="1400" dirty="0">
                <a:solidFill>
                  <a:srgbClr val="0D3349"/>
                </a:solidFill>
                <a:latin typeface="Courier New" pitchFamily="34" charset="0"/>
                <a:ea typeface="Courier New" pitchFamily="34" charset="-122"/>
                <a:cs typeface="Courier New" pitchFamily="34" charset="-120"/>
              </a:rPr>
              <a:t>    50        0.0294      0.0870       99.3%      98.2%</a:t>
            </a:r>
          </a:p>
          <a:p>
            <a:r>
              <a:rPr lang="en-US" sz="1400" dirty="0">
                <a:solidFill>
                  <a:srgbClr val="0D3349"/>
                </a:solidFill>
                <a:latin typeface="Courier New" pitchFamily="34" charset="0"/>
                <a:ea typeface="Courier New" pitchFamily="34" charset="-122"/>
                <a:cs typeface="Courier New" pitchFamily="34" charset="-120"/>
              </a:rPr>
              <a:t>   100        0.0029      0.1653      100.0%      97.4%</a:t>
            </a:r>
          </a:p>
          <a:p>
            <a:r>
              <a:rPr lang="en-US" sz="1400" dirty="0">
                <a:solidFill>
                  <a:srgbClr val="0D3349"/>
                </a:solidFill>
                <a:latin typeface="Courier New" pitchFamily="34" charset="0"/>
                <a:ea typeface="Courier New" pitchFamily="34" charset="-122"/>
                <a:cs typeface="Courier New" pitchFamily="34" charset="-120"/>
              </a:rPr>
              <a:t>   150        0.0008      0.2239      100.0%      97.4%</a:t>
            </a:r>
          </a:p>
          <a:p>
            <a:r>
              <a:rPr lang="en-US" sz="1400" dirty="0">
                <a:solidFill>
                  <a:srgbClr val="0D3349"/>
                </a:solidFill>
                <a:latin typeface="Courier New" pitchFamily="34" charset="0"/>
                <a:ea typeface="Courier New" pitchFamily="34" charset="-122"/>
                <a:cs typeface="Courier New" pitchFamily="34" charset="-120"/>
              </a:rPr>
              <a:t>   200        0.0004      0.2531      100.0%      97.4%</a:t>
            </a:r>
          </a:p>
          <a:p>
            <a:r>
              <a:rPr lang="en-US" sz="1400" dirty="0">
                <a:solidFill>
                  <a:srgbClr val="0D3349"/>
                </a:solidFill>
                <a:latin typeface="Courier New" pitchFamily="34" charset="0"/>
                <a:ea typeface="Courier New" pitchFamily="34" charset="-122"/>
                <a:cs typeface="Courier New" pitchFamily="34" charset="-120"/>
              </a:rPr>
              <a:t>   250        0.0002      0.2745      100.0%      97.4%</a:t>
            </a:r>
          </a:p>
          <a:p>
            <a:r>
              <a:rPr lang="en-US" sz="1400" dirty="0">
                <a:solidFill>
                  <a:srgbClr val="0D3349"/>
                </a:solidFill>
                <a:latin typeface="Courier New" pitchFamily="34" charset="0"/>
                <a:ea typeface="Courier New" pitchFamily="34" charset="-122"/>
                <a:cs typeface="Courier New" pitchFamily="34" charset="-120"/>
              </a:rPr>
              <a:t>   300        0.0001      0.2913      100.0%      97.4%</a:t>
            </a:r>
          </a:p>
          <a:p>
            <a:r>
              <a:rPr lang="en-US" sz="1400" dirty="0">
                <a:solidFill>
                  <a:srgbClr val="0D3349"/>
                </a:solidFill>
                <a:latin typeface="Courier New" pitchFamily="34" charset="0"/>
                <a:ea typeface="Courier New" pitchFamily="34" charset="-122"/>
                <a:cs typeface="Courier New" pitchFamily="34" charset="-120"/>
              </a:rPr>
              <a:t>   350        0.0001      0.3054      100.0%      97.4%</a:t>
            </a:r>
          </a:p>
          <a:p>
            <a:r>
              <a:rPr lang="en-US" sz="1400" dirty="0">
                <a:solidFill>
                  <a:srgbClr val="0D3349"/>
                </a:solidFill>
                <a:latin typeface="Courier New" pitchFamily="34" charset="0"/>
                <a:ea typeface="Courier New" pitchFamily="34" charset="-122"/>
                <a:cs typeface="Courier New" pitchFamily="34" charset="-120"/>
              </a:rPr>
              <a:t>   400        0.0001      0.3180      100.0%      97.4%</a:t>
            </a:r>
          </a:p>
          <a:p>
            <a:endParaRPr lang="en-US" sz="1400" dirty="0">
              <a:solidFill>
                <a:srgbClr val="0D3349"/>
              </a:solidFill>
              <a:latin typeface="Courier New" pitchFamily="34" charset="0"/>
              <a:ea typeface="Courier New" pitchFamily="34" charset="-122"/>
              <a:cs typeface="Courier New" pitchFamily="34" charset="-120"/>
            </a:endParaRPr>
          </a:p>
          <a:p>
            <a:r>
              <a:rPr lang="en-US" sz="1400" dirty="0">
                <a:solidFill>
                  <a:srgbClr val="0D3349"/>
                </a:solidFill>
                <a:latin typeface="Courier New" pitchFamily="34" charset="0"/>
                <a:ea typeface="Courier New" pitchFamily="34" charset="-122"/>
                <a:cs typeface="Courier New" pitchFamily="34" charset="-120"/>
              </a:rPr>
              <a:t>Neural net — train accuracy : 100.0%</a:t>
            </a:r>
          </a:p>
          <a:p>
            <a:r>
              <a:rPr lang="en-US" sz="1400" dirty="0">
                <a:solidFill>
                  <a:srgbClr val="0D3349"/>
                </a:solidFill>
                <a:latin typeface="Courier New" pitchFamily="34" charset="0"/>
                <a:ea typeface="Courier New" pitchFamily="34" charset="-122"/>
                <a:cs typeface="Courier New" pitchFamily="34" charset="-120"/>
              </a:rPr>
              <a:t>Neural net — test  accuracy : 97.4%</a:t>
            </a:r>
            <a:endParaRPr lang="en-US" sz="1400" dirty="0"/>
          </a:p>
        </p:txBody>
      </p:sp>
      <p:sp>
        <p:nvSpPr>
          <p:cNvPr id="9" name="Text 5">
            <a:extLst>
              <a:ext uri="{FF2B5EF4-FFF2-40B4-BE49-F238E27FC236}">
                <a16:creationId xmlns:a16="http://schemas.microsoft.com/office/drawing/2014/main" id="{1C435F5D-2D99-DB8D-BACC-59EA040E2D2B}"/>
              </a:ext>
            </a:extLst>
          </p:cNvPr>
          <p:cNvSpPr/>
          <p:nvPr/>
        </p:nvSpPr>
        <p:spPr>
          <a:xfrm>
            <a:off x="6883853" y="1325880"/>
            <a:ext cx="2144703" cy="3300984"/>
          </a:xfrm>
          <a:prstGeom prst="rect">
            <a:avLst/>
          </a:prstGeom>
          <a:noFill/>
          <a:ln/>
        </p:spPr>
        <p:txBody>
          <a:bodyPr wrap="square" rtlCol="0" anchor="ctr"/>
          <a:lstStyle/>
          <a:p>
            <a:pPr marL="0" indent="0">
              <a:buNone/>
            </a:pPr>
            <a:r>
              <a:rPr lang="en-US" sz="1300" dirty="0">
                <a:solidFill>
                  <a:srgbClr val="1A2E3A"/>
                </a:solidFill>
                <a:latin typeface="Calibri" pitchFamily="34" charset="0"/>
                <a:ea typeface="Calibri" pitchFamily="34" charset="-122"/>
                <a:cs typeface="Calibri" pitchFamily="34" charset="-120"/>
              </a:rPr>
              <a:t>• Train and test accuracy should stay close — a big gap means overfitting</a:t>
            </a:r>
          </a:p>
          <a:p>
            <a:pPr marL="0" indent="0">
              <a:buNone/>
            </a:pPr>
            <a:endParaRPr lang="en-US" sz="1300" dirty="0"/>
          </a:p>
          <a:p>
            <a:pPr marL="0" indent="0">
              <a:buNone/>
            </a:pPr>
            <a:r>
              <a:rPr lang="en-US" sz="1300" dirty="0">
                <a:solidFill>
                  <a:srgbClr val="1A2E3A"/>
                </a:solidFill>
                <a:latin typeface="Calibri" pitchFamily="34" charset="0"/>
                <a:ea typeface="Calibri" pitchFamily="34" charset="-122"/>
                <a:cs typeface="Calibri" pitchFamily="34" charset="-120"/>
              </a:rPr>
              <a:t>• Early epochs: steep drops (fast initial learning)</a:t>
            </a:r>
          </a:p>
          <a:p>
            <a:pPr marL="0" indent="0">
              <a:buNone/>
            </a:pPr>
            <a:endParaRPr lang="en-US" sz="1300" dirty="0">
              <a:solidFill>
                <a:srgbClr val="1A2E3A"/>
              </a:solidFill>
              <a:latin typeface="Calibri" pitchFamily="34" charset="0"/>
              <a:cs typeface="Calibri" pitchFamily="34" charset="-120"/>
            </a:endParaRPr>
          </a:p>
          <a:p>
            <a:r>
              <a:rPr lang="en-US" sz="1300" dirty="0">
                <a:solidFill>
                  <a:srgbClr val="1A2E3A"/>
                </a:solidFill>
                <a:latin typeface="Calibri" pitchFamily="34" charset="0"/>
                <a:ea typeface="Calibri" pitchFamily="34" charset="-122"/>
                <a:cs typeface="Calibri" pitchFamily="34" charset="-120"/>
              </a:rPr>
              <a:t>• Final test accuracy ~96% means the model correctly classifies 96 out of 100 new patients</a:t>
            </a:r>
          </a:p>
          <a:p>
            <a:endParaRPr lang="en-US" sz="1300" dirty="0"/>
          </a:p>
          <a:p>
            <a:r>
              <a:rPr lang="en-US" sz="1300" dirty="0">
                <a:solidFill>
                  <a:srgbClr val="1A2E3A"/>
                </a:solidFill>
                <a:latin typeface="Calibri" pitchFamily="34" charset="0"/>
                <a:ea typeface="Calibri" pitchFamily="34" charset="-122"/>
                <a:cs typeface="Calibri" pitchFamily="34" charset="-120"/>
              </a:rPr>
              <a:t>• The confusion matrix then shows exactly which ones it got wrong — and what type of mistake</a:t>
            </a:r>
            <a:endParaRPr lang="en-US" sz="1300" dirty="0"/>
          </a:p>
          <a:p>
            <a:pPr marL="0" indent="0">
              <a:buNone/>
            </a:pPr>
            <a:endParaRPr lang="en-US" sz="13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22B632-8695-8DD0-D053-DB0C9942E4C4}"/>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AF55386C-36EB-C6DB-8300-DEC9E5F66395}"/>
              </a:ext>
            </a:extLst>
          </p:cNvPr>
          <p:cNvSpPr/>
          <p:nvPr/>
        </p:nvSpPr>
        <p:spPr>
          <a:xfrm>
            <a:off x="0" y="0"/>
            <a:ext cx="9144000" cy="594360"/>
          </a:xfrm>
          <a:prstGeom prst="rect">
            <a:avLst/>
          </a:prstGeom>
          <a:solidFill>
            <a:srgbClr val="0A7373"/>
          </a:solidFill>
          <a:ln w="12700">
            <a:solidFill>
              <a:srgbClr val="0A7373"/>
            </a:solidFill>
            <a:prstDash val="solid"/>
          </a:ln>
        </p:spPr>
        <p:txBody>
          <a:bodyPr/>
          <a:lstStyle/>
          <a:p>
            <a:endParaRPr lang="en-GB"/>
          </a:p>
        </p:txBody>
      </p:sp>
      <p:sp>
        <p:nvSpPr>
          <p:cNvPr id="3" name="Text 1">
            <a:extLst>
              <a:ext uri="{FF2B5EF4-FFF2-40B4-BE49-F238E27FC236}">
                <a16:creationId xmlns:a16="http://schemas.microsoft.com/office/drawing/2014/main" id="{277E72D4-2961-1EB6-559D-869053B686A0}"/>
              </a:ext>
            </a:extLst>
          </p:cNvPr>
          <p:cNvSpPr/>
          <p:nvPr/>
        </p:nvSpPr>
        <p:spPr>
          <a:xfrm>
            <a:off x="320040" y="0"/>
            <a:ext cx="8503920" cy="594360"/>
          </a:xfrm>
          <a:prstGeom prst="rect">
            <a:avLst/>
          </a:prstGeom>
          <a:noFill/>
          <a:ln/>
        </p:spPr>
        <p:txBody>
          <a:bodyPr wrap="square" lIns="0" tIns="0" rIns="0" bIns="0" rtlCol="0" anchor="ctr"/>
          <a:lstStyle/>
          <a:p>
            <a:pPr marL="0" indent="0">
              <a:buNone/>
            </a:pPr>
            <a:r>
              <a:rPr lang="en-US" sz="2100" b="1" dirty="0">
                <a:solidFill>
                  <a:srgbClr val="FFFFFF"/>
                </a:solidFill>
                <a:latin typeface="Calibri" pitchFamily="34" charset="0"/>
                <a:ea typeface="Calibri" pitchFamily="34" charset="-122"/>
                <a:cs typeface="Calibri" pitchFamily="34" charset="-120"/>
              </a:rPr>
              <a:t>Comparison with Linear model</a:t>
            </a:r>
            <a:endParaRPr lang="en-US" sz="2100" dirty="0"/>
          </a:p>
        </p:txBody>
      </p:sp>
      <p:sp>
        <p:nvSpPr>
          <p:cNvPr id="4" name="Text 2">
            <a:extLst>
              <a:ext uri="{FF2B5EF4-FFF2-40B4-BE49-F238E27FC236}">
                <a16:creationId xmlns:a16="http://schemas.microsoft.com/office/drawing/2014/main" id="{A57BC7BB-C9AB-D390-8F6F-00B0C3A5061F}"/>
              </a:ext>
            </a:extLst>
          </p:cNvPr>
          <p:cNvSpPr/>
          <p:nvPr/>
        </p:nvSpPr>
        <p:spPr>
          <a:xfrm>
            <a:off x="320040" y="749808"/>
            <a:ext cx="8503920" cy="347472"/>
          </a:xfrm>
          <a:prstGeom prst="rect">
            <a:avLst/>
          </a:prstGeom>
          <a:noFill/>
          <a:ln/>
        </p:spPr>
        <p:txBody>
          <a:bodyPr wrap="square" rtlCol="0" anchor="ctr"/>
          <a:lstStyle/>
          <a:p>
            <a:pPr marL="0" indent="0">
              <a:buNone/>
            </a:pPr>
            <a:r>
              <a:rPr lang="en-US" sz="1400" dirty="0">
                <a:solidFill>
                  <a:srgbClr val="1A2E3A"/>
                </a:solidFill>
                <a:latin typeface="Calibri" pitchFamily="34" charset="0"/>
                <a:ea typeface="Calibri" pitchFamily="34" charset="-122"/>
                <a:cs typeface="Calibri" pitchFamily="34" charset="-120"/>
              </a:rPr>
              <a:t>We can now compare the simple logistic regression with the 2-hidden layers neural network:</a:t>
            </a:r>
            <a:endParaRPr lang="en-US" sz="1400" dirty="0"/>
          </a:p>
        </p:txBody>
      </p:sp>
      <p:sp>
        <p:nvSpPr>
          <p:cNvPr id="9" name="Text 5">
            <a:extLst>
              <a:ext uri="{FF2B5EF4-FFF2-40B4-BE49-F238E27FC236}">
                <a16:creationId xmlns:a16="http://schemas.microsoft.com/office/drawing/2014/main" id="{EC484207-D709-7E04-A1DE-C297132DE25E}"/>
              </a:ext>
            </a:extLst>
          </p:cNvPr>
          <p:cNvSpPr/>
          <p:nvPr/>
        </p:nvSpPr>
        <p:spPr>
          <a:xfrm>
            <a:off x="384048" y="3895346"/>
            <a:ext cx="8644509" cy="1069846"/>
          </a:xfrm>
          <a:prstGeom prst="rect">
            <a:avLst/>
          </a:prstGeom>
          <a:noFill/>
          <a:ln/>
        </p:spPr>
        <p:txBody>
          <a:bodyPr wrap="square" rtlCol="0" anchor="ctr"/>
          <a:lstStyle/>
          <a:p>
            <a:pPr marL="0" indent="0">
              <a:buNone/>
            </a:pPr>
            <a:r>
              <a:rPr lang="en-US" sz="1300" dirty="0">
                <a:solidFill>
                  <a:srgbClr val="1A2E3A"/>
                </a:solidFill>
                <a:latin typeface="Calibri" pitchFamily="34" charset="0"/>
                <a:ea typeface="Calibri" pitchFamily="34" charset="-122"/>
                <a:cs typeface="Calibri" pitchFamily="34" charset="-120"/>
              </a:rPr>
              <a:t>What do you observe? The neural network seems to be overfitting to the data!</a:t>
            </a:r>
          </a:p>
          <a:p>
            <a:pPr marL="0" indent="0">
              <a:buNone/>
            </a:pPr>
            <a:endParaRPr lang="en-US" sz="1300" dirty="0">
              <a:solidFill>
                <a:srgbClr val="1A2E3A"/>
              </a:solidFill>
              <a:latin typeface="Calibri" pitchFamily="34" charset="0"/>
              <a:ea typeface="Calibri" pitchFamily="34" charset="-122"/>
              <a:cs typeface="Calibri" pitchFamily="34" charset="-120"/>
            </a:endParaRPr>
          </a:p>
          <a:p>
            <a:pPr marL="0" indent="0">
              <a:buNone/>
            </a:pPr>
            <a:r>
              <a:rPr lang="en-US" sz="1300" dirty="0">
                <a:solidFill>
                  <a:srgbClr val="1A2E3A"/>
                </a:solidFill>
                <a:latin typeface="Calibri" pitchFamily="34" charset="0"/>
                <a:ea typeface="Calibri" pitchFamily="34" charset="-122"/>
                <a:cs typeface="Calibri" pitchFamily="34" charset="-120"/>
              </a:rPr>
              <a:t> The linear model performs very similarly in the train and test, but the neural network does better in the train (overfits to it, since it attains a perfect score!) and then underperforms in the test set. Beware of complex models!</a:t>
            </a:r>
          </a:p>
        </p:txBody>
      </p:sp>
      <p:pic>
        <p:nvPicPr>
          <p:cNvPr id="7" name="Picture 6">
            <a:extLst>
              <a:ext uri="{FF2B5EF4-FFF2-40B4-BE49-F238E27FC236}">
                <a16:creationId xmlns:a16="http://schemas.microsoft.com/office/drawing/2014/main" id="{2939F5B4-6D24-F1DB-D8EA-4FBBD3B2B517}"/>
              </a:ext>
            </a:extLst>
          </p:cNvPr>
          <p:cNvPicPr>
            <a:picLocks noChangeAspect="1"/>
          </p:cNvPicPr>
          <p:nvPr/>
        </p:nvPicPr>
        <p:blipFill>
          <a:blip r:embed="rId3"/>
          <a:stretch>
            <a:fillRect/>
          </a:stretch>
        </p:blipFill>
        <p:spPr>
          <a:xfrm>
            <a:off x="-1" y="1213866"/>
            <a:ext cx="9028557" cy="2681481"/>
          </a:xfrm>
          <a:prstGeom prst="rect">
            <a:avLst/>
          </a:prstGeom>
        </p:spPr>
      </p:pic>
    </p:spTree>
    <p:extLst>
      <p:ext uri="{BB962C8B-B14F-4D97-AF65-F5344CB8AC3E}">
        <p14:creationId xmlns:p14="http://schemas.microsoft.com/office/powerpoint/2010/main" val="27859653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94360"/>
          </a:xfrm>
          <a:prstGeom prst="rect">
            <a:avLst/>
          </a:prstGeom>
          <a:solidFill>
            <a:srgbClr val="E05C35"/>
          </a:solidFill>
          <a:ln w="12700">
            <a:solidFill>
              <a:srgbClr val="E05C35"/>
            </a:solidFill>
            <a:prstDash val="solid"/>
          </a:ln>
        </p:spPr>
        <p:txBody>
          <a:bodyPr/>
          <a:lstStyle/>
          <a:p>
            <a:endParaRPr lang="en-GB"/>
          </a:p>
        </p:txBody>
      </p:sp>
      <p:sp>
        <p:nvSpPr>
          <p:cNvPr id="3" name="Text 1"/>
          <p:cNvSpPr/>
          <p:nvPr/>
        </p:nvSpPr>
        <p:spPr>
          <a:xfrm>
            <a:off x="320040" y="0"/>
            <a:ext cx="8503920" cy="594360"/>
          </a:xfrm>
          <a:prstGeom prst="rect">
            <a:avLst/>
          </a:prstGeom>
          <a:noFill/>
          <a:ln/>
        </p:spPr>
        <p:txBody>
          <a:bodyPr wrap="square" lIns="0" tIns="0" rIns="0" bIns="0" rtlCol="0" anchor="ctr"/>
          <a:lstStyle/>
          <a:p>
            <a:pPr marL="0" indent="0">
              <a:buNone/>
            </a:pPr>
            <a:r>
              <a:rPr lang="en-US" sz="1900" b="1" dirty="0">
                <a:solidFill>
                  <a:srgbClr val="FFFFFF"/>
                </a:solidFill>
                <a:latin typeface="Calibri" pitchFamily="34" charset="0"/>
                <a:ea typeface="Calibri" pitchFamily="34" charset="-122"/>
                <a:cs typeface="Calibri" pitchFamily="34" charset="-120"/>
              </a:rPr>
              <a:t> Exercise 4 — Classify Tumours</a:t>
            </a:r>
            <a:endParaRPr lang="en-US" sz="1900" dirty="0"/>
          </a:p>
        </p:txBody>
      </p:sp>
      <p:sp>
        <p:nvSpPr>
          <p:cNvPr id="4" name="Text 2"/>
          <p:cNvSpPr/>
          <p:nvPr/>
        </p:nvSpPr>
        <p:spPr>
          <a:xfrm>
            <a:off x="320040" y="685800"/>
            <a:ext cx="8503920" cy="347472"/>
          </a:xfrm>
          <a:prstGeom prst="rect">
            <a:avLst/>
          </a:prstGeom>
          <a:noFill/>
          <a:ln/>
        </p:spPr>
        <p:txBody>
          <a:bodyPr wrap="square" rtlCol="0" anchor="ctr"/>
          <a:lstStyle/>
          <a:p>
            <a:pPr marL="0" indent="0">
              <a:buNone/>
            </a:pPr>
            <a:r>
              <a:rPr lang="en-US" sz="1300" i="1" dirty="0">
                <a:solidFill>
                  <a:srgbClr val="5A7A8A"/>
                </a:solidFill>
                <a:latin typeface="Calibri" pitchFamily="34" charset="0"/>
                <a:ea typeface="Calibri" pitchFamily="34" charset="-122"/>
                <a:cs typeface="Calibri" pitchFamily="34" charset="-120"/>
              </a:rPr>
              <a:t>Run Sections 3.2 and 3.3 — compare linear model vs neural network</a:t>
            </a:r>
            <a:endParaRPr lang="en-US" sz="1300" dirty="0"/>
          </a:p>
        </p:txBody>
      </p:sp>
      <p:sp>
        <p:nvSpPr>
          <p:cNvPr id="5" name="Text 3"/>
          <p:cNvSpPr/>
          <p:nvPr/>
        </p:nvSpPr>
        <p:spPr>
          <a:xfrm>
            <a:off x="320040" y="1078992"/>
            <a:ext cx="8503920" cy="347472"/>
          </a:xfrm>
          <a:prstGeom prst="rect">
            <a:avLst/>
          </a:prstGeom>
          <a:noFill/>
          <a:ln/>
        </p:spPr>
        <p:txBody>
          <a:bodyPr wrap="square" rtlCol="0" anchor="ctr"/>
          <a:lstStyle/>
          <a:p>
            <a:pPr marL="0" indent="0">
              <a:buNone/>
            </a:pPr>
            <a:r>
              <a:rPr lang="en-US" sz="1400" dirty="0">
                <a:solidFill>
                  <a:srgbClr val="1A2E3A"/>
                </a:solidFill>
                <a:latin typeface="Calibri" pitchFamily="34" charset="0"/>
                <a:ea typeface="Calibri" pitchFamily="34" charset="-122"/>
                <a:cs typeface="Calibri" pitchFamily="34" charset="-120"/>
              </a:rPr>
              <a:t>Work through both models and discuss these questions:</a:t>
            </a:r>
            <a:endParaRPr lang="en-US" sz="1400" dirty="0"/>
          </a:p>
        </p:txBody>
      </p:sp>
      <p:sp>
        <p:nvSpPr>
          <p:cNvPr id="6" name="Shape 4"/>
          <p:cNvSpPr/>
          <p:nvPr/>
        </p:nvSpPr>
        <p:spPr>
          <a:xfrm>
            <a:off x="320040" y="1508760"/>
            <a:ext cx="8503920" cy="548640"/>
          </a:xfrm>
          <a:prstGeom prst="rect">
            <a:avLst/>
          </a:prstGeom>
          <a:solidFill>
            <a:srgbClr val="FFFFFF"/>
          </a:solidFill>
          <a:ln w="12700">
            <a:solidFill>
              <a:srgbClr val="D0E0DC"/>
            </a:solidFill>
            <a:prstDash val="solid"/>
          </a:ln>
        </p:spPr>
        <p:txBody>
          <a:bodyPr/>
          <a:lstStyle/>
          <a:p>
            <a:endParaRPr lang="en-GB"/>
          </a:p>
        </p:txBody>
      </p:sp>
      <p:sp>
        <p:nvSpPr>
          <p:cNvPr id="7" name="Text 5"/>
          <p:cNvSpPr/>
          <p:nvPr/>
        </p:nvSpPr>
        <p:spPr>
          <a:xfrm>
            <a:off x="384048" y="1508760"/>
            <a:ext cx="502920" cy="548640"/>
          </a:xfrm>
          <a:prstGeom prst="rect">
            <a:avLst/>
          </a:prstGeom>
          <a:noFill/>
          <a:ln/>
        </p:spPr>
        <p:txBody>
          <a:bodyPr wrap="square" rtlCol="0" anchor="ctr"/>
          <a:lstStyle/>
          <a:p>
            <a:pPr marL="0" indent="0">
              <a:buNone/>
            </a:pPr>
            <a:r>
              <a:rPr lang="en-US" sz="1200" b="1" dirty="0">
                <a:solidFill>
                  <a:srgbClr val="0A7373"/>
                </a:solidFill>
                <a:latin typeface="Calibri" pitchFamily="34" charset="0"/>
                <a:ea typeface="Calibri" pitchFamily="34" charset="-122"/>
                <a:cs typeface="Calibri" pitchFamily="34" charset="-120"/>
              </a:rPr>
              <a:t>Q1</a:t>
            </a:r>
            <a:endParaRPr lang="en-US" sz="1200" dirty="0"/>
          </a:p>
        </p:txBody>
      </p:sp>
      <p:sp>
        <p:nvSpPr>
          <p:cNvPr id="8" name="Text 6"/>
          <p:cNvSpPr/>
          <p:nvPr/>
        </p:nvSpPr>
        <p:spPr>
          <a:xfrm>
            <a:off x="960120" y="1508760"/>
            <a:ext cx="7772400" cy="548640"/>
          </a:xfrm>
          <a:prstGeom prst="rect">
            <a:avLst/>
          </a:prstGeom>
          <a:noFill/>
          <a:ln/>
        </p:spPr>
        <p:txBody>
          <a:bodyPr wrap="square" rtlCol="0" anchor="ctr"/>
          <a:lstStyle/>
          <a:p>
            <a:pPr marL="0" indent="0">
              <a:buNone/>
            </a:pPr>
            <a:r>
              <a:rPr lang="en-US" sz="1250" dirty="0">
                <a:solidFill>
                  <a:srgbClr val="1A2E3A"/>
                </a:solidFill>
                <a:latin typeface="Calibri" pitchFamily="34" charset="0"/>
                <a:ea typeface="Calibri" pitchFamily="34" charset="-122"/>
                <a:cs typeface="Calibri" pitchFamily="34" charset="-120"/>
              </a:rPr>
              <a:t>At what epoch does test accuracy first exceed 90%? Is there a gap with train accuracy?</a:t>
            </a:r>
            <a:endParaRPr lang="en-US" sz="1250" dirty="0"/>
          </a:p>
        </p:txBody>
      </p:sp>
      <p:sp>
        <p:nvSpPr>
          <p:cNvPr id="9" name="Shape 7"/>
          <p:cNvSpPr/>
          <p:nvPr/>
        </p:nvSpPr>
        <p:spPr>
          <a:xfrm>
            <a:off x="320040" y="2130552"/>
            <a:ext cx="8503920" cy="548640"/>
          </a:xfrm>
          <a:prstGeom prst="rect">
            <a:avLst/>
          </a:prstGeom>
          <a:solidFill>
            <a:srgbClr val="EAF4F2"/>
          </a:solidFill>
          <a:ln w="12700">
            <a:solidFill>
              <a:srgbClr val="D0E0DC"/>
            </a:solidFill>
            <a:prstDash val="solid"/>
          </a:ln>
        </p:spPr>
        <p:txBody>
          <a:bodyPr/>
          <a:lstStyle/>
          <a:p>
            <a:endParaRPr lang="en-GB"/>
          </a:p>
        </p:txBody>
      </p:sp>
      <p:sp>
        <p:nvSpPr>
          <p:cNvPr id="10" name="Text 8"/>
          <p:cNvSpPr/>
          <p:nvPr/>
        </p:nvSpPr>
        <p:spPr>
          <a:xfrm>
            <a:off x="384048" y="2130552"/>
            <a:ext cx="502920" cy="548640"/>
          </a:xfrm>
          <a:prstGeom prst="rect">
            <a:avLst/>
          </a:prstGeom>
          <a:noFill/>
          <a:ln/>
        </p:spPr>
        <p:txBody>
          <a:bodyPr wrap="square" rtlCol="0" anchor="ctr"/>
          <a:lstStyle/>
          <a:p>
            <a:pPr marL="0" indent="0">
              <a:buNone/>
            </a:pPr>
            <a:r>
              <a:rPr lang="en-US" sz="1200" b="1" dirty="0">
                <a:solidFill>
                  <a:srgbClr val="0A7373"/>
                </a:solidFill>
                <a:latin typeface="Calibri" pitchFamily="34" charset="0"/>
                <a:ea typeface="Calibri" pitchFamily="34" charset="-122"/>
                <a:cs typeface="Calibri" pitchFamily="34" charset="-120"/>
              </a:rPr>
              <a:t>Q2</a:t>
            </a:r>
            <a:endParaRPr lang="en-US" sz="1200" dirty="0"/>
          </a:p>
        </p:txBody>
      </p:sp>
      <p:sp>
        <p:nvSpPr>
          <p:cNvPr id="11" name="Text 9"/>
          <p:cNvSpPr/>
          <p:nvPr/>
        </p:nvSpPr>
        <p:spPr>
          <a:xfrm>
            <a:off x="960120" y="2130552"/>
            <a:ext cx="7772400" cy="548640"/>
          </a:xfrm>
          <a:prstGeom prst="rect">
            <a:avLst/>
          </a:prstGeom>
          <a:noFill/>
          <a:ln/>
        </p:spPr>
        <p:txBody>
          <a:bodyPr wrap="square" rtlCol="0" anchor="ctr"/>
          <a:lstStyle/>
          <a:p>
            <a:pPr marL="0" indent="0">
              <a:buNone/>
            </a:pPr>
            <a:r>
              <a:rPr lang="en-US" sz="1250" dirty="0">
                <a:solidFill>
                  <a:srgbClr val="1A2E3A"/>
                </a:solidFill>
                <a:latin typeface="Calibri" pitchFamily="34" charset="0"/>
                <a:ea typeface="Calibri" pitchFamily="34" charset="-122"/>
                <a:cs typeface="Calibri" pitchFamily="34" charset="-120"/>
              </a:rPr>
              <a:t>Look at the confusion matrix — how many malignant cases did the model miss (false negatives)?</a:t>
            </a:r>
            <a:endParaRPr lang="en-US" sz="1250" dirty="0"/>
          </a:p>
        </p:txBody>
      </p:sp>
      <p:sp>
        <p:nvSpPr>
          <p:cNvPr id="12" name="Shape 10"/>
          <p:cNvSpPr/>
          <p:nvPr/>
        </p:nvSpPr>
        <p:spPr>
          <a:xfrm>
            <a:off x="320040" y="2752344"/>
            <a:ext cx="8503920" cy="548640"/>
          </a:xfrm>
          <a:prstGeom prst="rect">
            <a:avLst/>
          </a:prstGeom>
          <a:solidFill>
            <a:srgbClr val="FFFFFF"/>
          </a:solidFill>
          <a:ln w="12700">
            <a:solidFill>
              <a:srgbClr val="D0E0DC"/>
            </a:solidFill>
            <a:prstDash val="solid"/>
          </a:ln>
        </p:spPr>
        <p:txBody>
          <a:bodyPr/>
          <a:lstStyle/>
          <a:p>
            <a:endParaRPr lang="en-GB"/>
          </a:p>
        </p:txBody>
      </p:sp>
      <p:sp>
        <p:nvSpPr>
          <p:cNvPr id="13" name="Text 11"/>
          <p:cNvSpPr/>
          <p:nvPr/>
        </p:nvSpPr>
        <p:spPr>
          <a:xfrm>
            <a:off x="384048" y="2752344"/>
            <a:ext cx="502920" cy="548640"/>
          </a:xfrm>
          <a:prstGeom prst="rect">
            <a:avLst/>
          </a:prstGeom>
          <a:noFill/>
          <a:ln/>
        </p:spPr>
        <p:txBody>
          <a:bodyPr wrap="square" rtlCol="0" anchor="ctr"/>
          <a:lstStyle/>
          <a:p>
            <a:pPr marL="0" indent="0">
              <a:buNone/>
            </a:pPr>
            <a:r>
              <a:rPr lang="en-US" sz="1200" b="1" dirty="0">
                <a:solidFill>
                  <a:srgbClr val="0A7373"/>
                </a:solidFill>
                <a:latin typeface="Calibri" pitchFamily="34" charset="0"/>
                <a:ea typeface="Calibri" pitchFamily="34" charset="-122"/>
                <a:cs typeface="Calibri" pitchFamily="34" charset="-120"/>
              </a:rPr>
              <a:t>Q3</a:t>
            </a:r>
            <a:endParaRPr lang="en-US" sz="1200" dirty="0"/>
          </a:p>
        </p:txBody>
      </p:sp>
      <p:sp>
        <p:nvSpPr>
          <p:cNvPr id="14" name="Text 12"/>
          <p:cNvSpPr/>
          <p:nvPr/>
        </p:nvSpPr>
        <p:spPr>
          <a:xfrm>
            <a:off x="960120" y="2752344"/>
            <a:ext cx="7772400" cy="548640"/>
          </a:xfrm>
          <a:prstGeom prst="rect">
            <a:avLst/>
          </a:prstGeom>
          <a:noFill/>
          <a:ln/>
        </p:spPr>
        <p:txBody>
          <a:bodyPr wrap="square" rtlCol="0" anchor="ctr"/>
          <a:lstStyle/>
          <a:p>
            <a:pPr marL="0" indent="0">
              <a:buNone/>
            </a:pPr>
            <a:r>
              <a:rPr lang="en-US" sz="1250" dirty="0">
                <a:solidFill>
                  <a:srgbClr val="1A2E3A"/>
                </a:solidFill>
                <a:latin typeface="Calibri" pitchFamily="34" charset="0"/>
                <a:ea typeface="Calibri" pitchFamily="34" charset="-122"/>
                <a:cs typeface="Calibri" pitchFamily="34" charset="-120"/>
              </a:rPr>
              <a:t>Sensitivity vs specificity: which matters more clinically? What trade-off would you make?</a:t>
            </a:r>
            <a:endParaRPr lang="en-US" sz="1250" dirty="0"/>
          </a:p>
        </p:txBody>
      </p:sp>
      <p:sp>
        <p:nvSpPr>
          <p:cNvPr id="15" name="Shape 13"/>
          <p:cNvSpPr/>
          <p:nvPr/>
        </p:nvSpPr>
        <p:spPr>
          <a:xfrm>
            <a:off x="320040" y="3374136"/>
            <a:ext cx="8503920" cy="548640"/>
          </a:xfrm>
          <a:prstGeom prst="rect">
            <a:avLst/>
          </a:prstGeom>
          <a:solidFill>
            <a:srgbClr val="EAF4F2"/>
          </a:solidFill>
          <a:ln w="12700">
            <a:solidFill>
              <a:srgbClr val="D0E0DC"/>
            </a:solidFill>
            <a:prstDash val="solid"/>
          </a:ln>
        </p:spPr>
        <p:txBody>
          <a:bodyPr/>
          <a:lstStyle/>
          <a:p>
            <a:endParaRPr lang="en-GB"/>
          </a:p>
        </p:txBody>
      </p:sp>
      <p:sp>
        <p:nvSpPr>
          <p:cNvPr id="16" name="Text 14"/>
          <p:cNvSpPr/>
          <p:nvPr/>
        </p:nvSpPr>
        <p:spPr>
          <a:xfrm>
            <a:off x="384048" y="3374136"/>
            <a:ext cx="502920" cy="548640"/>
          </a:xfrm>
          <a:prstGeom prst="rect">
            <a:avLst/>
          </a:prstGeom>
          <a:noFill/>
          <a:ln/>
        </p:spPr>
        <p:txBody>
          <a:bodyPr wrap="square" rtlCol="0" anchor="ctr"/>
          <a:lstStyle/>
          <a:p>
            <a:pPr marL="0" indent="0">
              <a:buNone/>
            </a:pPr>
            <a:r>
              <a:rPr lang="en-US" sz="1200" b="1" dirty="0">
                <a:solidFill>
                  <a:srgbClr val="0A7373"/>
                </a:solidFill>
                <a:latin typeface="Calibri" pitchFamily="34" charset="0"/>
                <a:ea typeface="Calibri" pitchFamily="34" charset="-122"/>
                <a:cs typeface="Calibri" pitchFamily="34" charset="-120"/>
              </a:rPr>
              <a:t>Q4</a:t>
            </a:r>
            <a:endParaRPr lang="en-US" sz="1200" dirty="0"/>
          </a:p>
        </p:txBody>
      </p:sp>
      <p:sp>
        <p:nvSpPr>
          <p:cNvPr id="17" name="Text 15"/>
          <p:cNvSpPr/>
          <p:nvPr/>
        </p:nvSpPr>
        <p:spPr>
          <a:xfrm>
            <a:off x="960120" y="3374136"/>
            <a:ext cx="7772400" cy="548640"/>
          </a:xfrm>
          <a:prstGeom prst="rect">
            <a:avLst/>
          </a:prstGeom>
          <a:noFill/>
          <a:ln/>
        </p:spPr>
        <p:txBody>
          <a:bodyPr wrap="square" rtlCol="0" anchor="ctr"/>
          <a:lstStyle/>
          <a:p>
            <a:pPr marL="0" indent="0">
              <a:buNone/>
            </a:pPr>
            <a:r>
              <a:rPr lang="en-US" sz="1250" dirty="0">
                <a:solidFill>
                  <a:srgbClr val="1A2E3A"/>
                </a:solidFill>
                <a:latin typeface="Calibri" pitchFamily="34" charset="0"/>
                <a:ea typeface="Calibri" pitchFamily="34" charset="-122"/>
                <a:cs typeface="Calibri" pitchFamily="34" charset="-120"/>
              </a:rPr>
              <a:t>The neural network has ~80× more parameters than the linear model. Does it do better?</a:t>
            </a:r>
            <a:endParaRPr lang="en-US" sz="1250" dirty="0"/>
          </a:p>
        </p:txBody>
      </p:sp>
      <p:sp>
        <p:nvSpPr>
          <p:cNvPr id="18" name="Shape 16"/>
          <p:cNvSpPr/>
          <p:nvPr/>
        </p:nvSpPr>
        <p:spPr>
          <a:xfrm>
            <a:off x="320040" y="3995928"/>
            <a:ext cx="8503920" cy="548640"/>
          </a:xfrm>
          <a:prstGeom prst="rect">
            <a:avLst/>
          </a:prstGeom>
          <a:solidFill>
            <a:srgbClr val="FFFFFF"/>
          </a:solidFill>
          <a:ln w="12700">
            <a:solidFill>
              <a:srgbClr val="D0E0DC"/>
            </a:solidFill>
            <a:prstDash val="solid"/>
          </a:ln>
        </p:spPr>
        <p:txBody>
          <a:bodyPr/>
          <a:lstStyle/>
          <a:p>
            <a:endParaRPr lang="en-GB"/>
          </a:p>
        </p:txBody>
      </p:sp>
      <p:sp>
        <p:nvSpPr>
          <p:cNvPr id="19" name="Text 17"/>
          <p:cNvSpPr/>
          <p:nvPr/>
        </p:nvSpPr>
        <p:spPr>
          <a:xfrm>
            <a:off x="384048" y="3995928"/>
            <a:ext cx="502920" cy="548640"/>
          </a:xfrm>
          <a:prstGeom prst="rect">
            <a:avLst/>
          </a:prstGeom>
          <a:noFill/>
          <a:ln/>
        </p:spPr>
        <p:txBody>
          <a:bodyPr wrap="square" rtlCol="0" anchor="ctr"/>
          <a:lstStyle/>
          <a:p>
            <a:pPr marL="0" indent="0">
              <a:buNone/>
            </a:pPr>
            <a:r>
              <a:rPr lang="en-US" sz="1200" b="1" dirty="0">
                <a:solidFill>
                  <a:srgbClr val="0A7373"/>
                </a:solidFill>
                <a:latin typeface="Calibri" pitchFamily="34" charset="0"/>
                <a:ea typeface="Calibri" pitchFamily="34" charset="-122"/>
                <a:cs typeface="Calibri" pitchFamily="34" charset="-120"/>
              </a:rPr>
              <a:t>Q5</a:t>
            </a:r>
            <a:endParaRPr lang="en-US" sz="1200" dirty="0"/>
          </a:p>
        </p:txBody>
      </p:sp>
      <p:sp>
        <p:nvSpPr>
          <p:cNvPr id="20" name="Text 18"/>
          <p:cNvSpPr/>
          <p:nvPr/>
        </p:nvSpPr>
        <p:spPr>
          <a:xfrm>
            <a:off x="960120" y="3995928"/>
            <a:ext cx="7772400" cy="548640"/>
          </a:xfrm>
          <a:prstGeom prst="rect">
            <a:avLst/>
          </a:prstGeom>
          <a:noFill/>
          <a:ln/>
        </p:spPr>
        <p:txBody>
          <a:bodyPr wrap="square" rtlCol="0" anchor="ctr"/>
          <a:lstStyle/>
          <a:p>
            <a:pPr marL="0" indent="0">
              <a:buNone/>
            </a:pPr>
            <a:r>
              <a:rPr lang="en-US" sz="1250" dirty="0">
                <a:solidFill>
                  <a:srgbClr val="1A2E3A"/>
                </a:solidFill>
                <a:latin typeface="Calibri" pitchFamily="34" charset="0"/>
                <a:ea typeface="Calibri" pitchFamily="34" charset="-122"/>
                <a:cs typeface="Calibri" pitchFamily="34" charset="-120"/>
              </a:rPr>
              <a:t>Why might a linear model already achieve ~98% on this dataset?</a:t>
            </a:r>
            <a:endParaRPr lang="en-US" sz="125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94360"/>
          </a:xfrm>
          <a:prstGeom prst="rect">
            <a:avLst/>
          </a:prstGeom>
          <a:solidFill>
            <a:srgbClr val="E05C35"/>
          </a:solidFill>
          <a:ln w="12700">
            <a:solidFill>
              <a:srgbClr val="E05C35"/>
            </a:solidFill>
            <a:prstDash val="solid"/>
          </a:ln>
        </p:spPr>
        <p:txBody>
          <a:bodyPr/>
          <a:lstStyle/>
          <a:p>
            <a:endParaRPr lang="en-GB"/>
          </a:p>
        </p:txBody>
      </p:sp>
      <p:sp>
        <p:nvSpPr>
          <p:cNvPr id="3" name="Text 1"/>
          <p:cNvSpPr/>
          <p:nvPr/>
        </p:nvSpPr>
        <p:spPr>
          <a:xfrm>
            <a:off x="320040" y="0"/>
            <a:ext cx="8503920" cy="594360"/>
          </a:xfrm>
          <a:prstGeom prst="rect">
            <a:avLst/>
          </a:prstGeom>
          <a:noFill/>
          <a:ln/>
        </p:spPr>
        <p:txBody>
          <a:bodyPr wrap="square" lIns="0" tIns="0" rIns="0" bIns="0" rtlCol="0" anchor="ctr"/>
          <a:lstStyle/>
          <a:p>
            <a:pPr marL="0" indent="0">
              <a:buNone/>
            </a:pPr>
            <a:r>
              <a:rPr lang="en-US" sz="1900" b="1" dirty="0">
                <a:solidFill>
                  <a:srgbClr val="FFFFFF"/>
                </a:solidFill>
                <a:latin typeface="Calibri" pitchFamily="34" charset="0"/>
                <a:ea typeface="Calibri" pitchFamily="34" charset="-122"/>
                <a:cs typeface="Calibri" pitchFamily="34" charset="-120"/>
              </a:rPr>
              <a:t> Exercise 5 / 6 — Design Your Own Network</a:t>
            </a:r>
            <a:endParaRPr lang="en-US" sz="1900" dirty="0"/>
          </a:p>
        </p:txBody>
      </p:sp>
      <p:sp>
        <p:nvSpPr>
          <p:cNvPr id="4" name="Text 2"/>
          <p:cNvSpPr/>
          <p:nvPr/>
        </p:nvSpPr>
        <p:spPr>
          <a:xfrm>
            <a:off x="320040" y="685800"/>
            <a:ext cx="8503920" cy="347472"/>
          </a:xfrm>
          <a:prstGeom prst="rect">
            <a:avLst/>
          </a:prstGeom>
          <a:noFill/>
          <a:ln/>
        </p:spPr>
        <p:txBody>
          <a:bodyPr wrap="square" rtlCol="0" anchor="ctr"/>
          <a:lstStyle/>
          <a:p>
            <a:pPr marL="0" indent="0">
              <a:buNone/>
            </a:pPr>
            <a:r>
              <a:rPr lang="en-US" sz="1300" i="1" dirty="0">
                <a:solidFill>
                  <a:srgbClr val="5A7A8A"/>
                </a:solidFill>
                <a:latin typeface="Calibri" pitchFamily="34" charset="0"/>
                <a:ea typeface="Calibri" pitchFamily="34" charset="-122"/>
                <a:cs typeface="Calibri" pitchFamily="34" charset="-120"/>
              </a:rPr>
              <a:t>Modify the architecture in Exercise 3 and compare</a:t>
            </a:r>
            <a:endParaRPr lang="en-US" sz="1300" dirty="0"/>
          </a:p>
        </p:txBody>
      </p:sp>
      <p:sp>
        <p:nvSpPr>
          <p:cNvPr id="5" name="Text 3"/>
          <p:cNvSpPr/>
          <p:nvPr/>
        </p:nvSpPr>
        <p:spPr>
          <a:xfrm>
            <a:off x="320040" y="1078992"/>
            <a:ext cx="8503920" cy="347472"/>
          </a:xfrm>
          <a:prstGeom prst="rect">
            <a:avLst/>
          </a:prstGeom>
          <a:noFill/>
          <a:ln/>
        </p:spPr>
        <p:txBody>
          <a:bodyPr wrap="square" rtlCol="0" anchor="ctr"/>
          <a:lstStyle/>
          <a:p>
            <a:pPr marL="0" indent="0">
              <a:buNone/>
            </a:pPr>
            <a:r>
              <a:rPr lang="en-US" sz="1300" dirty="0">
                <a:solidFill>
                  <a:srgbClr val="1A2E3A"/>
                </a:solidFill>
                <a:latin typeface="Calibri" pitchFamily="34" charset="0"/>
                <a:ea typeface="Calibri" pitchFamily="34" charset="-122"/>
                <a:cs typeface="Calibri" pitchFamily="34" charset="-120"/>
              </a:rPr>
              <a:t>Change one or more things at a time — compare to the baseline neural network:</a:t>
            </a:r>
            <a:endParaRPr lang="en-US" sz="1300" dirty="0"/>
          </a:p>
        </p:txBody>
      </p:sp>
      <p:sp>
        <p:nvSpPr>
          <p:cNvPr id="6" name="Shape 4"/>
          <p:cNvSpPr/>
          <p:nvPr/>
        </p:nvSpPr>
        <p:spPr>
          <a:xfrm>
            <a:off x="320040" y="1508760"/>
            <a:ext cx="8503920" cy="384048"/>
          </a:xfrm>
          <a:prstGeom prst="rect">
            <a:avLst/>
          </a:prstGeom>
          <a:solidFill>
            <a:srgbClr val="0A7373"/>
          </a:solidFill>
          <a:ln w="12700">
            <a:solidFill>
              <a:srgbClr val="0A7373"/>
            </a:solidFill>
            <a:prstDash val="solid"/>
          </a:ln>
        </p:spPr>
        <p:txBody>
          <a:bodyPr/>
          <a:lstStyle/>
          <a:p>
            <a:endParaRPr lang="en-GB"/>
          </a:p>
        </p:txBody>
      </p:sp>
      <p:sp>
        <p:nvSpPr>
          <p:cNvPr id="7" name="Text 5"/>
          <p:cNvSpPr/>
          <p:nvPr/>
        </p:nvSpPr>
        <p:spPr>
          <a:xfrm>
            <a:off x="393192" y="1508760"/>
            <a:ext cx="2377440" cy="384048"/>
          </a:xfrm>
          <a:prstGeom prst="rect">
            <a:avLst/>
          </a:prstGeom>
          <a:noFill/>
          <a:ln/>
        </p:spPr>
        <p:txBody>
          <a:bodyPr wrap="square" rtlCol="0" anchor="ctr"/>
          <a:lstStyle/>
          <a:p>
            <a:pPr marL="0" indent="0">
              <a:buNone/>
            </a:pPr>
            <a:r>
              <a:rPr lang="en-US" sz="1200" b="1" dirty="0">
                <a:solidFill>
                  <a:srgbClr val="FFFFFF"/>
                </a:solidFill>
                <a:latin typeface="Calibri" pitchFamily="34" charset="0"/>
                <a:ea typeface="Calibri" pitchFamily="34" charset="-122"/>
                <a:cs typeface="Calibri" pitchFamily="34" charset="-120"/>
              </a:rPr>
              <a:t>What to change</a:t>
            </a:r>
            <a:endParaRPr lang="en-US" sz="1200" dirty="0"/>
          </a:p>
        </p:txBody>
      </p:sp>
      <p:sp>
        <p:nvSpPr>
          <p:cNvPr id="8" name="Text 6"/>
          <p:cNvSpPr/>
          <p:nvPr/>
        </p:nvSpPr>
        <p:spPr>
          <a:xfrm>
            <a:off x="2862072" y="1508760"/>
            <a:ext cx="2468880" cy="384048"/>
          </a:xfrm>
          <a:prstGeom prst="rect">
            <a:avLst/>
          </a:prstGeom>
          <a:noFill/>
          <a:ln/>
        </p:spPr>
        <p:txBody>
          <a:bodyPr wrap="square" rtlCol="0" anchor="ctr"/>
          <a:lstStyle/>
          <a:p>
            <a:pPr marL="0" indent="0">
              <a:buNone/>
            </a:pPr>
            <a:r>
              <a:rPr lang="en-US" sz="1200" b="1" dirty="0">
                <a:solidFill>
                  <a:srgbClr val="FFFFFF"/>
                </a:solidFill>
                <a:latin typeface="Calibri" pitchFamily="34" charset="0"/>
                <a:ea typeface="Calibri" pitchFamily="34" charset="-122"/>
                <a:cs typeface="Calibri" pitchFamily="34" charset="-120"/>
              </a:rPr>
              <a:t>Code change</a:t>
            </a:r>
            <a:endParaRPr lang="en-US" sz="1200" dirty="0"/>
          </a:p>
        </p:txBody>
      </p:sp>
      <p:sp>
        <p:nvSpPr>
          <p:cNvPr id="9" name="Text 7"/>
          <p:cNvSpPr/>
          <p:nvPr/>
        </p:nvSpPr>
        <p:spPr>
          <a:xfrm>
            <a:off x="5422392" y="1508760"/>
            <a:ext cx="3383280" cy="384048"/>
          </a:xfrm>
          <a:prstGeom prst="rect">
            <a:avLst/>
          </a:prstGeom>
          <a:noFill/>
          <a:ln/>
        </p:spPr>
        <p:txBody>
          <a:bodyPr wrap="square" rtlCol="0" anchor="ctr"/>
          <a:lstStyle/>
          <a:p>
            <a:pPr marL="0" indent="0">
              <a:buNone/>
            </a:pPr>
            <a:r>
              <a:rPr lang="en-US" sz="1200" b="1" dirty="0">
                <a:solidFill>
                  <a:srgbClr val="FFFFFF"/>
                </a:solidFill>
                <a:latin typeface="Calibri" pitchFamily="34" charset="0"/>
                <a:ea typeface="Calibri" pitchFamily="34" charset="-122"/>
                <a:cs typeface="Calibri" pitchFamily="34" charset="-120"/>
              </a:rPr>
              <a:t>Expected effect</a:t>
            </a:r>
            <a:endParaRPr lang="en-US" sz="1200" dirty="0"/>
          </a:p>
        </p:txBody>
      </p:sp>
      <p:sp>
        <p:nvSpPr>
          <p:cNvPr id="10" name="Shape 8"/>
          <p:cNvSpPr/>
          <p:nvPr/>
        </p:nvSpPr>
        <p:spPr>
          <a:xfrm>
            <a:off x="320040" y="1892808"/>
            <a:ext cx="8503920" cy="475488"/>
          </a:xfrm>
          <a:prstGeom prst="rect">
            <a:avLst/>
          </a:prstGeom>
          <a:solidFill>
            <a:srgbClr val="FFFFFF"/>
          </a:solidFill>
          <a:ln w="12700">
            <a:solidFill>
              <a:srgbClr val="D0E0DC"/>
            </a:solidFill>
            <a:prstDash val="solid"/>
          </a:ln>
        </p:spPr>
        <p:txBody>
          <a:bodyPr/>
          <a:lstStyle/>
          <a:p>
            <a:endParaRPr lang="en-GB"/>
          </a:p>
        </p:txBody>
      </p:sp>
      <p:sp>
        <p:nvSpPr>
          <p:cNvPr id="11" name="Text 9"/>
          <p:cNvSpPr/>
          <p:nvPr/>
        </p:nvSpPr>
        <p:spPr>
          <a:xfrm>
            <a:off x="411480" y="1892808"/>
            <a:ext cx="2359152" cy="475488"/>
          </a:xfrm>
          <a:prstGeom prst="rect">
            <a:avLst/>
          </a:prstGeom>
          <a:noFill/>
          <a:ln/>
        </p:spPr>
        <p:txBody>
          <a:bodyPr wrap="square" rtlCol="0" anchor="ctr"/>
          <a:lstStyle/>
          <a:p>
            <a:pPr marL="0" indent="0">
              <a:buNone/>
            </a:pPr>
            <a:r>
              <a:rPr lang="en-US" sz="1100" dirty="0">
                <a:solidFill>
                  <a:srgbClr val="1A2E3A"/>
                </a:solidFill>
                <a:latin typeface="Calibri" pitchFamily="34" charset="0"/>
                <a:ea typeface="Calibri" pitchFamily="34" charset="-122"/>
                <a:cs typeface="Calibri" pitchFamily="34" charset="-120"/>
              </a:rPr>
              <a:t>Add a third hidden layer</a:t>
            </a:r>
            <a:endParaRPr lang="en-US" sz="1100" dirty="0"/>
          </a:p>
        </p:txBody>
      </p:sp>
      <p:sp>
        <p:nvSpPr>
          <p:cNvPr id="12" name="Text 10"/>
          <p:cNvSpPr/>
          <p:nvPr/>
        </p:nvSpPr>
        <p:spPr>
          <a:xfrm>
            <a:off x="2880360" y="1892808"/>
            <a:ext cx="2450592" cy="475488"/>
          </a:xfrm>
          <a:prstGeom prst="rect">
            <a:avLst/>
          </a:prstGeom>
          <a:noFill/>
          <a:ln/>
        </p:spPr>
        <p:txBody>
          <a:bodyPr wrap="square" rtlCol="0" anchor="ctr"/>
          <a:lstStyle/>
          <a:p>
            <a:pPr marL="0" indent="0">
              <a:buNone/>
            </a:pPr>
            <a:r>
              <a:rPr lang="en-US" sz="1100" dirty="0">
                <a:solidFill>
                  <a:srgbClr val="0A7373"/>
                </a:solidFill>
                <a:latin typeface="Courier New" pitchFamily="34" charset="0"/>
                <a:ea typeface="Courier New" pitchFamily="34" charset="-122"/>
                <a:cs typeface="Courier New" pitchFamily="34" charset="-120"/>
              </a:rPr>
              <a:t>nn.Linear(32,16), nn.ReLU()</a:t>
            </a:r>
            <a:endParaRPr lang="en-US" sz="1100" dirty="0"/>
          </a:p>
        </p:txBody>
      </p:sp>
      <p:sp>
        <p:nvSpPr>
          <p:cNvPr id="13" name="Text 11"/>
          <p:cNvSpPr/>
          <p:nvPr/>
        </p:nvSpPr>
        <p:spPr>
          <a:xfrm>
            <a:off x="5440680" y="1892808"/>
            <a:ext cx="3364992" cy="475488"/>
          </a:xfrm>
          <a:prstGeom prst="rect">
            <a:avLst/>
          </a:prstGeom>
          <a:noFill/>
          <a:ln/>
        </p:spPr>
        <p:txBody>
          <a:bodyPr wrap="square" rtlCol="0" anchor="ctr"/>
          <a:lstStyle/>
          <a:p>
            <a:pPr marL="0" indent="0">
              <a:buNone/>
            </a:pPr>
            <a:r>
              <a:rPr lang="en-US" sz="1100" dirty="0">
                <a:solidFill>
                  <a:srgbClr val="1A2E3A"/>
                </a:solidFill>
                <a:latin typeface="Calibri" pitchFamily="34" charset="0"/>
                <a:ea typeface="Calibri" pitchFamily="34" charset="-122"/>
                <a:cs typeface="Calibri" pitchFamily="34" charset="-120"/>
              </a:rPr>
              <a:t>More capacity — does it help or overfit?</a:t>
            </a:r>
            <a:endParaRPr lang="en-US" sz="1100" dirty="0"/>
          </a:p>
        </p:txBody>
      </p:sp>
      <p:sp>
        <p:nvSpPr>
          <p:cNvPr id="14" name="Shape 12"/>
          <p:cNvSpPr/>
          <p:nvPr/>
        </p:nvSpPr>
        <p:spPr>
          <a:xfrm>
            <a:off x="320040" y="2368296"/>
            <a:ext cx="8503920" cy="475488"/>
          </a:xfrm>
          <a:prstGeom prst="rect">
            <a:avLst/>
          </a:prstGeom>
          <a:solidFill>
            <a:srgbClr val="EAF4F2"/>
          </a:solidFill>
          <a:ln w="12700">
            <a:solidFill>
              <a:srgbClr val="D0E0DC"/>
            </a:solidFill>
            <a:prstDash val="solid"/>
          </a:ln>
        </p:spPr>
        <p:txBody>
          <a:bodyPr/>
          <a:lstStyle/>
          <a:p>
            <a:endParaRPr lang="en-GB"/>
          </a:p>
        </p:txBody>
      </p:sp>
      <p:sp>
        <p:nvSpPr>
          <p:cNvPr id="15" name="Text 13"/>
          <p:cNvSpPr/>
          <p:nvPr/>
        </p:nvSpPr>
        <p:spPr>
          <a:xfrm>
            <a:off x="411480" y="2368296"/>
            <a:ext cx="2359152" cy="475488"/>
          </a:xfrm>
          <a:prstGeom prst="rect">
            <a:avLst/>
          </a:prstGeom>
          <a:noFill/>
          <a:ln/>
        </p:spPr>
        <p:txBody>
          <a:bodyPr wrap="square" rtlCol="0" anchor="ctr"/>
          <a:lstStyle/>
          <a:p>
            <a:pPr marL="0" indent="0">
              <a:buNone/>
            </a:pPr>
            <a:r>
              <a:rPr lang="en-US" sz="1100" dirty="0">
                <a:solidFill>
                  <a:srgbClr val="1A2E3A"/>
                </a:solidFill>
                <a:latin typeface="Calibri" pitchFamily="34" charset="0"/>
                <a:ea typeface="Calibri" pitchFamily="34" charset="-122"/>
                <a:cs typeface="Calibri" pitchFamily="34" charset="-120"/>
              </a:rPr>
              <a:t>Widen first layer</a:t>
            </a:r>
            <a:endParaRPr lang="en-US" sz="1100" dirty="0"/>
          </a:p>
        </p:txBody>
      </p:sp>
      <p:sp>
        <p:nvSpPr>
          <p:cNvPr id="16" name="Text 14"/>
          <p:cNvSpPr/>
          <p:nvPr/>
        </p:nvSpPr>
        <p:spPr>
          <a:xfrm>
            <a:off x="2880360" y="2368296"/>
            <a:ext cx="2450592" cy="475488"/>
          </a:xfrm>
          <a:prstGeom prst="rect">
            <a:avLst/>
          </a:prstGeom>
          <a:noFill/>
          <a:ln/>
        </p:spPr>
        <p:txBody>
          <a:bodyPr wrap="square" rtlCol="0" anchor="ctr"/>
          <a:lstStyle/>
          <a:p>
            <a:pPr marL="0" indent="0">
              <a:buNone/>
            </a:pPr>
            <a:r>
              <a:rPr lang="en-US" sz="1100" dirty="0">
                <a:solidFill>
                  <a:srgbClr val="0A7373"/>
                </a:solidFill>
                <a:latin typeface="Courier New" pitchFamily="34" charset="0"/>
                <a:ea typeface="Courier New" pitchFamily="34" charset="-122"/>
                <a:cs typeface="Courier New" pitchFamily="34" charset="-120"/>
              </a:rPr>
              <a:t>nn.Linear(30, 128)</a:t>
            </a:r>
            <a:endParaRPr lang="en-US" sz="1100" dirty="0"/>
          </a:p>
        </p:txBody>
      </p:sp>
      <p:sp>
        <p:nvSpPr>
          <p:cNvPr id="17" name="Text 15"/>
          <p:cNvSpPr/>
          <p:nvPr/>
        </p:nvSpPr>
        <p:spPr>
          <a:xfrm>
            <a:off x="5440680" y="2368296"/>
            <a:ext cx="3364992" cy="475488"/>
          </a:xfrm>
          <a:prstGeom prst="rect">
            <a:avLst/>
          </a:prstGeom>
          <a:noFill/>
          <a:ln/>
        </p:spPr>
        <p:txBody>
          <a:bodyPr wrap="square" rtlCol="0" anchor="ctr"/>
          <a:lstStyle/>
          <a:p>
            <a:pPr marL="0" indent="0">
              <a:buNone/>
            </a:pPr>
            <a:r>
              <a:rPr lang="en-US" sz="1100" dirty="0">
                <a:solidFill>
                  <a:srgbClr val="1A2E3A"/>
                </a:solidFill>
                <a:latin typeface="Calibri" pitchFamily="34" charset="0"/>
                <a:ea typeface="Calibri" pitchFamily="34" charset="-122"/>
                <a:cs typeface="Calibri" pitchFamily="34" charset="-120"/>
              </a:rPr>
              <a:t>Bigger representations — faster convergence?</a:t>
            </a:r>
            <a:endParaRPr lang="en-US" sz="1100" dirty="0"/>
          </a:p>
        </p:txBody>
      </p:sp>
      <p:sp>
        <p:nvSpPr>
          <p:cNvPr id="18" name="Shape 16"/>
          <p:cNvSpPr/>
          <p:nvPr/>
        </p:nvSpPr>
        <p:spPr>
          <a:xfrm>
            <a:off x="320040" y="2843784"/>
            <a:ext cx="8503920" cy="475488"/>
          </a:xfrm>
          <a:prstGeom prst="rect">
            <a:avLst/>
          </a:prstGeom>
          <a:solidFill>
            <a:srgbClr val="FFFFFF"/>
          </a:solidFill>
          <a:ln w="12700">
            <a:solidFill>
              <a:srgbClr val="D0E0DC"/>
            </a:solidFill>
            <a:prstDash val="solid"/>
          </a:ln>
        </p:spPr>
        <p:txBody>
          <a:bodyPr/>
          <a:lstStyle/>
          <a:p>
            <a:endParaRPr lang="en-GB"/>
          </a:p>
        </p:txBody>
      </p:sp>
      <p:sp>
        <p:nvSpPr>
          <p:cNvPr id="19" name="Text 17"/>
          <p:cNvSpPr/>
          <p:nvPr/>
        </p:nvSpPr>
        <p:spPr>
          <a:xfrm>
            <a:off x="411480" y="2843784"/>
            <a:ext cx="2359152" cy="475488"/>
          </a:xfrm>
          <a:prstGeom prst="rect">
            <a:avLst/>
          </a:prstGeom>
          <a:noFill/>
          <a:ln/>
        </p:spPr>
        <p:txBody>
          <a:bodyPr wrap="square" rtlCol="0" anchor="ctr"/>
          <a:lstStyle/>
          <a:p>
            <a:pPr marL="0" indent="0">
              <a:buNone/>
            </a:pPr>
            <a:r>
              <a:rPr lang="en-US" sz="1100" dirty="0">
                <a:solidFill>
                  <a:srgbClr val="1A2E3A"/>
                </a:solidFill>
                <a:latin typeface="Calibri" pitchFamily="34" charset="0"/>
                <a:ea typeface="Calibri" pitchFamily="34" charset="-122"/>
                <a:cs typeface="Calibri" pitchFamily="34" charset="-120"/>
              </a:rPr>
              <a:t>Smaller learning rate</a:t>
            </a:r>
            <a:endParaRPr lang="en-US" sz="1100" dirty="0"/>
          </a:p>
        </p:txBody>
      </p:sp>
      <p:sp>
        <p:nvSpPr>
          <p:cNvPr id="20" name="Text 18"/>
          <p:cNvSpPr/>
          <p:nvPr/>
        </p:nvSpPr>
        <p:spPr>
          <a:xfrm>
            <a:off x="2880360" y="2843784"/>
            <a:ext cx="2450592" cy="475488"/>
          </a:xfrm>
          <a:prstGeom prst="rect">
            <a:avLst/>
          </a:prstGeom>
          <a:noFill/>
          <a:ln/>
        </p:spPr>
        <p:txBody>
          <a:bodyPr wrap="square" rtlCol="0" anchor="ctr"/>
          <a:lstStyle/>
          <a:p>
            <a:pPr marL="0" indent="0">
              <a:buNone/>
            </a:pPr>
            <a:r>
              <a:rPr lang="en-US" sz="1100" dirty="0">
                <a:solidFill>
                  <a:srgbClr val="0A7373"/>
                </a:solidFill>
                <a:latin typeface="Courier New" pitchFamily="34" charset="0"/>
                <a:ea typeface="Courier New" pitchFamily="34" charset="-122"/>
                <a:cs typeface="Courier New" pitchFamily="34" charset="-120"/>
              </a:rPr>
              <a:t>lr=0.001</a:t>
            </a:r>
            <a:endParaRPr lang="en-US" sz="1100" dirty="0"/>
          </a:p>
        </p:txBody>
      </p:sp>
      <p:sp>
        <p:nvSpPr>
          <p:cNvPr id="21" name="Text 19"/>
          <p:cNvSpPr/>
          <p:nvPr/>
        </p:nvSpPr>
        <p:spPr>
          <a:xfrm>
            <a:off x="5440680" y="2843784"/>
            <a:ext cx="3364992" cy="475488"/>
          </a:xfrm>
          <a:prstGeom prst="rect">
            <a:avLst/>
          </a:prstGeom>
          <a:noFill/>
          <a:ln/>
        </p:spPr>
        <p:txBody>
          <a:bodyPr wrap="square" rtlCol="0" anchor="ctr"/>
          <a:lstStyle/>
          <a:p>
            <a:pPr marL="0" indent="0">
              <a:buNone/>
            </a:pPr>
            <a:r>
              <a:rPr lang="en-US" sz="1100" dirty="0">
                <a:solidFill>
                  <a:srgbClr val="1A2E3A"/>
                </a:solidFill>
                <a:latin typeface="Calibri" pitchFamily="34" charset="0"/>
                <a:ea typeface="Calibri" pitchFamily="34" charset="-122"/>
                <a:cs typeface="Calibri" pitchFamily="34" charset="-120"/>
              </a:rPr>
              <a:t>Slower but smoother — lower final loss?</a:t>
            </a:r>
            <a:endParaRPr lang="en-US" sz="1100" dirty="0"/>
          </a:p>
        </p:txBody>
      </p:sp>
      <p:sp>
        <p:nvSpPr>
          <p:cNvPr id="22" name="Shape 20"/>
          <p:cNvSpPr/>
          <p:nvPr/>
        </p:nvSpPr>
        <p:spPr>
          <a:xfrm>
            <a:off x="320040" y="3319272"/>
            <a:ext cx="8503920" cy="475488"/>
          </a:xfrm>
          <a:prstGeom prst="rect">
            <a:avLst/>
          </a:prstGeom>
          <a:solidFill>
            <a:srgbClr val="EAF4F2"/>
          </a:solidFill>
          <a:ln w="12700">
            <a:solidFill>
              <a:srgbClr val="D0E0DC"/>
            </a:solidFill>
            <a:prstDash val="solid"/>
          </a:ln>
        </p:spPr>
        <p:txBody>
          <a:bodyPr/>
          <a:lstStyle/>
          <a:p>
            <a:endParaRPr lang="en-GB"/>
          </a:p>
        </p:txBody>
      </p:sp>
      <p:sp>
        <p:nvSpPr>
          <p:cNvPr id="23" name="Text 21"/>
          <p:cNvSpPr/>
          <p:nvPr/>
        </p:nvSpPr>
        <p:spPr>
          <a:xfrm>
            <a:off x="411480" y="3319272"/>
            <a:ext cx="2359152" cy="475488"/>
          </a:xfrm>
          <a:prstGeom prst="rect">
            <a:avLst/>
          </a:prstGeom>
          <a:noFill/>
          <a:ln/>
        </p:spPr>
        <p:txBody>
          <a:bodyPr wrap="square" rtlCol="0" anchor="ctr"/>
          <a:lstStyle/>
          <a:p>
            <a:pPr marL="0" indent="0">
              <a:buNone/>
            </a:pPr>
            <a:r>
              <a:rPr lang="en-US" sz="1100" dirty="0">
                <a:solidFill>
                  <a:srgbClr val="1A2E3A"/>
                </a:solidFill>
                <a:latin typeface="Calibri" pitchFamily="34" charset="0"/>
                <a:ea typeface="Calibri" pitchFamily="34" charset="-122"/>
                <a:cs typeface="Calibri" pitchFamily="34" charset="-120"/>
              </a:rPr>
              <a:t>Larger learning rate</a:t>
            </a:r>
            <a:endParaRPr lang="en-US" sz="1100" dirty="0"/>
          </a:p>
        </p:txBody>
      </p:sp>
      <p:sp>
        <p:nvSpPr>
          <p:cNvPr id="24" name="Text 22"/>
          <p:cNvSpPr/>
          <p:nvPr/>
        </p:nvSpPr>
        <p:spPr>
          <a:xfrm>
            <a:off x="2880360" y="3319272"/>
            <a:ext cx="2450592" cy="475488"/>
          </a:xfrm>
          <a:prstGeom prst="rect">
            <a:avLst/>
          </a:prstGeom>
          <a:noFill/>
          <a:ln/>
        </p:spPr>
        <p:txBody>
          <a:bodyPr wrap="square" rtlCol="0" anchor="ctr"/>
          <a:lstStyle/>
          <a:p>
            <a:pPr marL="0" indent="0">
              <a:buNone/>
            </a:pPr>
            <a:r>
              <a:rPr lang="en-US" sz="1100" dirty="0">
                <a:solidFill>
                  <a:srgbClr val="0A7373"/>
                </a:solidFill>
                <a:latin typeface="Courier New" pitchFamily="34" charset="0"/>
                <a:ea typeface="Courier New" pitchFamily="34" charset="-122"/>
                <a:cs typeface="Courier New" pitchFamily="34" charset="-120"/>
              </a:rPr>
              <a:t>lr=0.02</a:t>
            </a:r>
            <a:endParaRPr lang="en-US" sz="1100" dirty="0"/>
          </a:p>
        </p:txBody>
      </p:sp>
      <p:sp>
        <p:nvSpPr>
          <p:cNvPr id="25" name="Text 23"/>
          <p:cNvSpPr/>
          <p:nvPr/>
        </p:nvSpPr>
        <p:spPr>
          <a:xfrm>
            <a:off x="5440680" y="3319272"/>
            <a:ext cx="3364992" cy="475488"/>
          </a:xfrm>
          <a:prstGeom prst="rect">
            <a:avLst/>
          </a:prstGeom>
          <a:noFill/>
          <a:ln/>
        </p:spPr>
        <p:txBody>
          <a:bodyPr wrap="square" rtlCol="0" anchor="ctr"/>
          <a:lstStyle/>
          <a:p>
            <a:pPr marL="0" indent="0">
              <a:buNone/>
            </a:pPr>
            <a:r>
              <a:rPr lang="en-US" sz="1100" dirty="0">
                <a:solidFill>
                  <a:srgbClr val="1A2E3A"/>
                </a:solidFill>
                <a:latin typeface="Calibri" pitchFamily="34" charset="0"/>
                <a:ea typeface="Calibri" pitchFamily="34" charset="-122"/>
                <a:cs typeface="Calibri" pitchFamily="34" charset="-120"/>
              </a:rPr>
              <a:t>Faster start — might oscillate?</a:t>
            </a:r>
            <a:endParaRPr lang="en-US" sz="1100" dirty="0"/>
          </a:p>
        </p:txBody>
      </p:sp>
      <p:sp>
        <p:nvSpPr>
          <p:cNvPr id="26" name="Shape 24"/>
          <p:cNvSpPr/>
          <p:nvPr/>
        </p:nvSpPr>
        <p:spPr>
          <a:xfrm>
            <a:off x="320040" y="3794760"/>
            <a:ext cx="8503920" cy="475488"/>
          </a:xfrm>
          <a:prstGeom prst="rect">
            <a:avLst/>
          </a:prstGeom>
          <a:solidFill>
            <a:srgbClr val="FFFFFF"/>
          </a:solidFill>
          <a:ln w="12700">
            <a:solidFill>
              <a:srgbClr val="D0E0DC"/>
            </a:solidFill>
            <a:prstDash val="solid"/>
          </a:ln>
        </p:spPr>
        <p:txBody>
          <a:bodyPr/>
          <a:lstStyle/>
          <a:p>
            <a:endParaRPr lang="en-GB"/>
          </a:p>
        </p:txBody>
      </p:sp>
      <p:sp>
        <p:nvSpPr>
          <p:cNvPr id="27" name="Text 25"/>
          <p:cNvSpPr/>
          <p:nvPr/>
        </p:nvSpPr>
        <p:spPr>
          <a:xfrm>
            <a:off x="411480" y="3794760"/>
            <a:ext cx="2359152" cy="475488"/>
          </a:xfrm>
          <a:prstGeom prst="rect">
            <a:avLst/>
          </a:prstGeom>
          <a:noFill/>
          <a:ln/>
        </p:spPr>
        <p:txBody>
          <a:bodyPr wrap="square" rtlCol="0" anchor="ctr"/>
          <a:lstStyle/>
          <a:p>
            <a:pPr marL="0" indent="0">
              <a:buNone/>
            </a:pPr>
            <a:r>
              <a:rPr lang="en-US" sz="1100" dirty="0">
                <a:solidFill>
                  <a:srgbClr val="1A2E3A"/>
                </a:solidFill>
                <a:latin typeface="Calibri" pitchFamily="34" charset="0"/>
                <a:ea typeface="Calibri" pitchFamily="34" charset="-122"/>
                <a:cs typeface="Calibri" pitchFamily="34" charset="-120"/>
              </a:rPr>
              <a:t>Train for longer</a:t>
            </a:r>
            <a:endParaRPr lang="en-US" sz="1100" dirty="0"/>
          </a:p>
        </p:txBody>
      </p:sp>
      <p:sp>
        <p:nvSpPr>
          <p:cNvPr id="28" name="Text 26"/>
          <p:cNvSpPr/>
          <p:nvPr/>
        </p:nvSpPr>
        <p:spPr>
          <a:xfrm>
            <a:off x="2880360" y="3794760"/>
            <a:ext cx="2450592" cy="475488"/>
          </a:xfrm>
          <a:prstGeom prst="rect">
            <a:avLst/>
          </a:prstGeom>
          <a:noFill/>
          <a:ln/>
        </p:spPr>
        <p:txBody>
          <a:bodyPr wrap="square" rtlCol="0" anchor="ctr"/>
          <a:lstStyle/>
          <a:p>
            <a:pPr marL="0" indent="0">
              <a:buNone/>
            </a:pPr>
            <a:r>
              <a:rPr lang="en-US" sz="1100" dirty="0">
                <a:solidFill>
                  <a:srgbClr val="0A7373"/>
                </a:solidFill>
                <a:latin typeface="Courier New" pitchFamily="34" charset="0"/>
                <a:ea typeface="Courier New" pitchFamily="34" charset="-122"/>
                <a:cs typeface="Courier New" pitchFamily="34" charset="-120"/>
              </a:rPr>
              <a:t>range(800)</a:t>
            </a:r>
            <a:endParaRPr lang="en-US" sz="1100" dirty="0"/>
          </a:p>
        </p:txBody>
      </p:sp>
      <p:sp>
        <p:nvSpPr>
          <p:cNvPr id="29" name="Text 27"/>
          <p:cNvSpPr/>
          <p:nvPr/>
        </p:nvSpPr>
        <p:spPr>
          <a:xfrm>
            <a:off x="5440680" y="3794760"/>
            <a:ext cx="3364992" cy="475488"/>
          </a:xfrm>
          <a:prstGeom prst="rect">
            <a:avLst/>
          </a:prstGeom>
          <a:noFill/>
          <a:ln/>
        </p:spPr>
        <p:txBody>
          <a:bodyPr wrap="square" rtlCol="0" anchor="ctr"/>
          <a:lstStyle/>
          <a:p>
            <a:pPr marL="0" indent="0">
              <a:buNone/>
            </a:pPr>
            <a:r>
              <a:rPr lang="en-US" sz="1100" dirty="0">
                <a:solidFill>
                  <a:srgbClr val="1A2E3A"/>
                </a:solidFill>
                <a:latin typeface="Calibri" pitchFamily="34" charset="0"/>
                <a:ea typeface="Calibri" pitchFamily="34" charset="-122"/>
                <a:cs typeface="Calibri" pitchFamily="34" charset="-120"/>
              </a:rPr>
              <a:t>Does accuracy still improve after 400 epochs?</a:t>
            </a:r>
            <a:endParaRPr lang="en-US" sz="1100" dirty="0"/>
          </a:p>
        </p:txBody>
      </p:sp>
      <p:sp>
        <p:nvSpPr>
          <p:cNvPr id="30" name="Shape 28"/>
          <p:cNvSpPr/>
          <p:nvPr/>
        </p:nvSpPr>
        <p:spPr>
          <a:xfrm>
            <a:off x="320040" y="4645152"/>
            <a:ext cx="8503920" cy="347472"/>
          </a:xfrm>
          <a:prstGeom prst="rect">
            <a:avLst/>
          </a:prstGeom>
          <a:solidFill>
            <a:srgbClr val="0D3349"/>
          </a:solidFill>
          <a:ln w="12700">
            <a:solidFill>
              <a:srgbClr val="0D3349"/>
            </a:solidFill>
            <a:prstDash val="solid"/>
          </a:ln>
        </p:spPr>
        <p:txBody>
          <a:bodyPr/>
          <a:lstStyle/>
          <a:p>
            <a:endParaRPr lang="en-GB"/>
          </a:p>
        </p:txBody>
      </p:sp>
      <p:sp>
        <p:nvSpPr>
          <p:cNvPr id="31" name="Text 29"/>
          <p:cNvSpPr/>
          <p:nvPr/>
        </p:nvSpPr>
        <p:spPr>
          <a:xfrm>
            <a:off x="457200" y="4645152"/>
            <a:ext cx="8321040" cy="347472"/>
          </a:xfrm>
          <a:prstGeom prst="rect">
            <a:avLst/>
          </a:prstGeom>
          <a:noFill/>
          <a:ln/>
        </p:spPr>
        <p:txBody>
          <a:bodyPr wrap="square" rtlCol="0" anchor="ctr"/>
          <a:lstStyle/>
          <a:p>
            <a:pPr marL="0" indent="0">
              <a:buNone/>
            </a:pPr>
            <a:r>
              <a:rPr lang="en-US" sz="1200" b="1" dirty="0">
                <a:solidFill>
                  <a:srgbClr val="2EC4B6"/>
                </a:solidFill>
                <a:latin typeface="Calibri" pitchFamily="34" charset="0"/>
                <a:ea typeface="Calibri" pitchFamily="34" charset="-122"/>
                <a:cs typeface="Calibri" pitchFamily="34" charset="-120"/>
              </a:rPr>
              <a:t>Medical context: if you improve accuracy by 0.5% but sensitivity drops by 2% — is that a good trade?</a:t>
            </a:r>
            <a:endParaRPr lang="en-US" sz="12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32">
    <p:bg>
      <p:bgPr>
        <a:solidFill>
          <a:srgbClr val="0D3349"/>
        </a:solidFill>
        <a:effectLst/>
      </p:bgPr>
    </p:bg>
    <p:spTree>
      <p:nvGrpSpPr>
        <p:cNvPr id="1" name=""/>
        <p:cNvGrpSpPr/>
        <p:nvPr/>
      </p:nvGrpSpPr>
      <p:grpSpPr>
        <a:xfrm>
          <a:off x="0" y="0"/>
          <a:ext cx="0" cy="0"/>
          <a:chOff x="0" y="0"/>
          <a:chExt cx="0" cy="0"/>
        </a:xfrm>
      </p:grpSpPr>
      <p:sp>
        <p:nvSpPr>
          <p:cNvPr id="2" name="Shape 0"/>
          <p:cNvSpPr/>
          <p:nvPr/>
        </p:nvSpPr>
        <p:spPr>
          <a:xfrm>
            <a:off x="0" y="0"/>
            <a:ext cx="164592" cy="5143500"/>
          </a:xfrm>
          <a:prstGeom prst="rect">
            <a:avLst/>
          </a:prstGeom>
          <a:solidFill>
            <a:srgbClr val="2EC4B6"/>
          </a:solidFill>
          <a:ln w="12700">
            <a:solidFill>
              <a:srgbClr val="2EC4B6"/>
            </a:solidFill>
            <a:prstDash val="solid"/>
          </a:ln>
        </p:spPr>
        <p:txBody>
          <a:bodyPr/>
          <a:lstStyle/>
          <a:p>
            <a:endParaRPr lang="en-GB"/>
          </a:p>
        </p:txBody>
      </p:sp>
      <p:sp>
        <p:nvSpPr>
          <p:cNvPr id="3" name="Text 1"/>
          <p:cNvSpPr/>
          <p:nvPr/>
        </p:nvSpPr>
        <p:spPr>
          <a:xfrm>
            <a:off x="457200" y="347472"/>
            <a:ext cx="8229600" cy="713232"/>
          </a:xfrm>
          <a:prstGeom prst="rect">
            <a:avLst/>
          </a:prstGeom>
          <a:noFill/>
          <a:ln/>
        </p:spPr>
        <p:txBody>
          <a:bodyPr wrap="square" rtlCol="0" anchor="ctr"/>
          <a:lstStyle/>
          <a:p>
            <a:pPr marL="0" indent="0">
              <a:buNone/>
            </a:pPr>
            <a:r>
              <a:rPr lang="en-US" sz="3000" b="1">
                <a:solidFill>
                  <a:srgbClr val="FFFFFF"/>
                </a:solidFill>
                <a:latin typeface="Calibri" pitchFamily="34" charset="0"/>
                <a:ea typeface="Calibri" pitchFamily="34" charset="-122"/>
                <a:cs typeface="Calibri" pitchFamily="34" charset="-120"/>
              </a:rPr>
              <a:t>What We've Covered Today</a:t>
            </a:r>
            <a:endParaRPr lang="en-US" sz="3000"/>
          </a:p>
        </p:txBody>
      </p:sp>
      <p:sp>
        <p:nvSpPr>
          <p:cNvPr id="4" name="Shape 2"/>
          <p:cNvSpPr/>
          <p:nvPr/>
        </p:nvSpPr>
        <p:spPr>
          <a:xfrm>
            <a:off x="457200" y="1207008"/>
            <a:ext cx="274320" cy="274320"/>
          </a:xfrm>
          <a:prstGeom prst="ellipse">
            <a:avLst/>
          </a:prstGeom>
          <a:solidFill>
            <a:srgbClr val="2EC4B6"/>
          </a:solidFill>
          <a:ln w="12700">
            <a:solidFill>
              <a:srgbClr val="2EC4B6"/>
            </a:solidFill>
            <a:prstDash val="solid"/>
          </a:ln>
        </p:spPr>
        <p:txBody>
          <a:bodyPr/>
          <a:lstStyle/>
          <a:p>
            <a:endParaRPr lang="en-GB"/>
          </a:p>
        </p:txBody>
      </p:sp>
      <p:sp>
        <p:nvSpPr>
          <p:cNvPr id="5" name="Text 3"/>
          <p:cNvSpPr/>
          <p:nvPr/>
        </p:nvSpPr>
        <p:spPr>
          <a:xfrm>
            <a:off x="457200" y="1207008"/>
            <a:ext cx="274320" cy="274320"/>
          </a:xfrm>
          <a:prstGeom prst="rect">
            <a:avLst/>
          </a:prstGeom>
          <a:noFill/>
          <a:ln/>
        </p:spPr>
        <p:txBody>
          <a:bodyPr wrap="square" rtlCol="0" anchor="ctr"/>
          <a:lstStyle/>
          <a:p>
            <a:pPr marL="0" indent="0" algn="ctr">
              <a:buNone/>
            </a:pPr>
            <a:r>
              <a:rPr lang="en-US" sz="1000" b="1">
                <a:solidFill>
                  <a:srgbClr val="0D3349"/>
                </a:solidFill>
                <a:latin typeface="Calibri" pitchFamily="34" charset="0"/>
                <a:ea typeface="Calibri" pitchFamily="34" charset="-122"/>
                <a:cs typeface="Calibri" pitchFamily="34" charset="-120"/>
              </a:rPr>
              <a:t>✓</a:t>
            </a:r>
            <a:endParaRPr lang="en-US" sz="1000"/>
          </a:p>
        </p:txBody>
      </p:sp>
      <p:sp>
        <p:nvSpPr>
          <p:cNvPr id="6" name="Text 4"/>
          <p:cNvSpPr/>
          <p:nvPr/>
        </p:nvSpPr>
        <p:spPr>
          <a:xfrm>
            <a:off x="914400" y="1225296"/>
            <a:ext cx="7772400" cy="329184"/>
          </a:xfrm>
          <a:prstGeom prst="rect">
            <a:avLst/>
          </a:prstGeom>
          <a:noFill/>
          <a:ln/>
        </p:spPr>
        <p:txBody>
          <a:bodyPr wrap="square" rtlCol="0" anchor="ctr"/>
          <a:lstStyle/>
          <a:p>
            <a:pPr marL="0" indent="0">
              <a:buNone/>
            </a:pPr>
            <a:r>
              <a:rPr lang="en-US" sz="1300">
                <a:solidFill>
                  <a:srgbClr val="F7F4EF"/>
                </a:solidFill>
                <a:latin typeface="Calibri" pitchFamily="34" charset="0"/>
                <a:ea typeface="Calibri" pitchFamily="34" charset="-122"/>
                <a:cs typeface="Calibri" pitchFamily="34" charset="-120"/>
              </a:rPr>
              <a:t>What AI, ML, and deep learning are – and why they matter in biology</a:t>
            </a:r>
            <a:endParaRPr lang="en-US" sz="1300"/>
          </a:p>
        </p:txBody>
      </p:sp>
      <p:sp>
        <p:nvSpPr>
          <p:cNvPr id="7" name="Shape 5"/>
          <p:cNvSpPr/>
          <p:nvPr/>
        </p:nvSpPr>
        <p:spPr>
          <a:xfrm>
            <a:off x="457200" y="1755648"/>
            <a:ext cx="274320" cy="274320"/>
          </a:xfrm>
          <a:prstGeom prst="ellipse">
            <a:avLst/>
          </a:prstGeom>
          <a:solidFill>
            <a:srgbClr val="2EC4B6"/>
          </a:solidFill>
          <a:ln w="12700">
            <a:solidFill>
              <a:srgbClr val="2EC4B6"/>
            </a:solidFill>
            <a:prstDash val="solid"/>
          </a:ln>
        </p:spPr>
        <p:txBody>
          <a:bodyPr/>
          <a:lstStyle/>
          <a:p>
            <a:endParaRPr lang="en-GB"/>
          </a:p>
        </p:txBody>
      </p:sp>
      <p:sp>
        <p:nvSpPr>
          <p:cNvPr id="8" name="Text 6"/>
          <p:cNvSpPr/>
          <p:nvPr/>
        </p:nvSpPr>
        <p:spPr>
          <a:xfrm>
            <a:off x="457200" y="1755648"/>
            <a:ext cx="274320" cy="274320"/>
          </a:xfrm>
          <a:prstGeom prst="rect">
            <a:avLst/>
          </a:prstGeom>
          <a:noFill/>
          <a:ln/>
        </p:spPr>
        <p:txBody>
          <a:bodyPr wrap="square" rtlCol="0" anchor="ctr"/>
          <a:lstStyle/>
          <a:p>
            <a:pPr marL="0" indent="0" algn="ctr">
              <a:buNone/>
            </a:pPr>
            <a:r>
              <a:rPr lang="en-US" sz="1000" b="1">
                <a:solidFill>
                  <a:srgbClr val="0D3349"/>
                </a:solidFill>
                <a:latin typeface="Calibri" pitchFamily="34" charset="0"/>
                <a:ea typeface="Calibri" pitchFamily="34" charset="-122"/>
                <a:cs typeface="Calibri" pitchFamily="34" charset="-120"/>
              </a:rPr>
              <a:t>✓</a:t>
            </a:r>
            <a:endParaRPr lang="en-US" sz="1000"/>
          </a:p>
        </p:txBody>
      </p:sp>
      <p:sp>
        <p:nvSpPr>
          <p:cNvPr id="9" name="Text 7"/>
          <p:cNvSpPr/>
          <p:nvPr/>
        </p:nvSpPr>
        <p:spPr>
          <a:xfrm>
            <a:off x="914400" y="1773936"/>
            <a:ext cx="7772400" cy="329184"/>
          </a:xfrm>
          <a:prstGeom prst="rect">
            <a:avLst/>
          </a:prstGeom>
          <a:noFill/>
          <a:ln/>
        </p:spPr>
        <p:txBody>
          <a:bodyPr wrap="square" rtlCol="0" anchor="ctr"/>
          <a:lstStyle/>
          <a:p>
            <a:pPr marL="0" indent="0">
              <a:buNone/>
            </a:pPr>
            <a:r>
              <a:rPr lang="en-US" sz="1300">
                <a:solidFill>
                  <a:srgbClr val="F7F4EF"/>
                </a:solidFill>
                <a:latin typeface="Calibri" pitchFamily="34" charset="0"/>
                <a:ea typeface="Calibri" pitchFamily="34" charset="-122"/>
                <a:cs typeface="Calibri" pitchFamily="34" charset="-120"/>
              </a:rPr>
              <a:t>How to explore a real clinical dataset: distributions, correlations, predictive features</a:t>
            </a:r>
            <a:endParaRPr lang="en-US" sz="1300"/>
          </a:p>
        </p:txBody>
      </p:sp>
      <p:sp>
        <p:nvSpPr>
          <p:cNvPr id="10" name="Shape 8"/>
          <p:cNvSpPr/>
          <p:nvPr/>
        </p:nvSpPr>
        <p:spPr>
          <a:xfrm>
            <a:off x="457200" y="2304288"/>
            <a:ext cx="274320" cy="274320"/>
          </a:xfrm>
          <a:prstGeom prst="ellipse">
            <a:avLst/>
          </a:prstGeom>
          <a:solidFill>
            <a:srgbClr val="2EC4B6"/>
          </a:solidFill>
          <a:ln w="12700">
            <a:solidFill>
              <a:srgbClr val="2EC4B6"/>
            </a:solidFill>
            <a:prstDash val="solid"/>
          </a:ln>
        </p:spPr>
        <p:txBody>
          <a:bodyPr/>
          <a:lstStyle/>
          <a:p>
            <a:endParaRPr lang="en-GB"/>
          </a:p>
        </p:txBody>
      </p:sp>
      <p:sp>
        <p:nvSpPr>
          <p:cNvPr id="11" name="Text 9"/>
          <p:cNvSpPr/>
          <p:nvPr/>
        </p:nvSpPr>
        <p:spPr>
          <a:xfrm>
            <a:off x="457200" y="2304288"/>
            <a:ext cx="274320" cy="274320"/>
          </a:xfrm>
          <a:prstGeom prst="rect">
            <a:avLst/>
          </a:prstGeom>
          <a:noFill/>
          <a:ln/>
        </p:spPr>
        <p:txBody>
          <a:bodyPr wrap="square" rtlCol="0" anchor="ctr"/>
          <a:lstStyle/>
          <a:p>
            <a:pPr marL="0" indent="0" algn="ctr">
              <a:buNone/>
            </a:pPr>
            <a:r>
              <a:rPr lang="en-US" sz="1000" b="1">
                <a:solidFill>
                  <a:srgbClr val="0D3349"/>
                </a:solidFill>
                <a:latin typeface="Calibri" pitchFamily="34" charset="0"/>
                <a:ea typeface="Calibri" pitchFamily="34" charset="-122"/>
                <a:cs typeface="Calibri" pitchFamily="34" charset="-120"/>
              </a:rPr>
              <a:t>✓</a:t>
            </a:r>
            <a:endParaRPr lang="en-US" sz="1000"/>
          </a:p>
        </p:txBody>
      </p:sp>
      <p:sp>
        <p:nvSpPr>
          <p:cNvPr id="12" name="Text 10"/>
          <p:cNvSpPr/>
          <p:nvPr/>
        </p:nvSpPr>
        <p:spPr>
          <a:xfrm>
            <a:off x="914400" y="2322576"/>
            <a:ext cx="7772400" cy="329184"/>
          </a:xfrm>
          <a:prstGeom prst="rect">
            <a:avLst/>
          </a:prstGeom>
          <a:noFill/>
          <a:ln/>
        </p:spPr>
        <p:txBody>
          <a:bodyPr wrap="square" rtlCol="0" anchor="ctr"/>
          <a:lstStyle/>
          <a:p>
            <a:pPr marL="0" indent="0">
              <a:buNone/>
            </a:pPr>
            <a:r>
              <a:rPr lang="en-US" sz="1300" dirty="0">
                <a:solidFill>
                  <a:srgbClr val="F7F4EF"/>
                </a:solidFill>
                <a:latin typeface="Calibri" pitchFamily="34" charset="0"/>
                <a:ea typeface="Calibri" pitchFamily="34" charset="-122"/>
                <a:cs typeface="Calibri" pitchFamily="34" charset="-120"/>
              </a:rPr>
              <a:t>How to use Scikit-Learn to train/test split our data</a:t>
            </a:r>
            <a:endParaRPr lang="en-US" sz="1300" dirty="0"/>
          </a:p>
        </p:txBody>
      </p:sp>
      <p:sp>
        <p:nvSpPr>
          <p:cNvPr id="13" name="Shape 11"/>
          <p:cNvSpPr/>
          <p:nvPr/>
        </p:nvSpPr>
        <p:spPr>
          <a:xfrm>
            <a:off x="457200" y="2852928"/>
            <a:ext cx="274320" cy="274320"/>
          </a:xfrm>
          <a:prstGeom prst="ellipse">
            <a:avLst/>
          </a:prstGeom>
          <a:solidFill>
            <a:srgbClr val="2EC4B6"/>
          </a:solidFill>
          <a:ln w="12700">
            <a:solidFill>
              <a:srgbClr val="2EC4B6"/>
            </a:solidFill>
            <a:prstDash val="solid"/>
          </a:ln>
        </p:spPr>
        <p:txBody>
          <a:bodyPr/>
          <a:lstStyle/>
          <a:p>
            <a:endParaRPr lang="en-GB"/>
          </a:p>
        </p:txBody>
      </p:sp>
      <p:sp>
        <p:nvSpPr>
          <p:cNvPr id="14" name="Text 12"/>
          <p:cNvSpPr/>
          <p:nvPr/>
        </p:nvSpPr>
        <p:spPr>
          <a:xfrm>
            <a:off x="457200" y="2852928"/>
            <a:ext cx="274320" cy="274320"/>
          </a:xfrm>
          <a:prstGeom prst="rect">
            <a:avLst/>
          </a:prstGeom>
          <a:noFill/>
          <a:ln/>
        </p:spPr>
        <p:txBody>
          <a:bodyPr wrap="square" rtlCol="0" anchor="ctr"/>
          <a:lstStyle/>
          <a:p>
            <a:pPr marL="0" indent="0" algn="ctr">
              <a:buNone/>
            </a:pPr>
            <a:r>
              <a:rPr lang="en-US" sz="1000" b="1">
                <a:solidFill>
                  <a:srgbClr val="0D3349"/>
                </a:solidFill>
                <a:latin typeface="Calibri" pitchFamily="34" charset="0"/>
                <a:ea typeface="Calibri" pitchFamily="34" charset="-122"/>
                <a:cs typeface="Calibri" pitchFamily="34" charset="-120"/>
              </a:rPr>
              <a:t>✓</a:t>
            </a:r>
            <a:endParaRPr lang="en-US" sz="1000"/>
          </a:p>
        </p:txBody>
      </p:sp>
      <p:sp>
        <p:nvSpPr>
          <p:cNvPr id="15" name="Text 13"/>
          <p:cNvSpPr/>
          <p:nvPr/>
        </p:nvSpPr>
        <p:spPr>
          <a:xfrm>
            <a:off x="914400" y="2871216"/>
            <a:ext cx="7772400" cy="329184"/>
          </a:xfrm>
          <a:prstGeom prst="rect">
            <a:avLst/>
          </a:prstGeom>
          <a:noFill/>
          <a:ln/>
        </p:spPr>
        <p:txBody>
          <a:bodyPr wrap="square" rtlCol="0" anchor="ctr"/>
          <a:lstStyle/>
          <a:p>
            <a:r>
              <a:rPr lang="en-US" sz="1300" dirty="0">
                <a:solidFill>
                  <a:srgbClr val="F7F4EF"/>
                </a:solidFill>
                <a:latin typeface="Calibri" pitchFamily="34" charset="0"/>
                <a:ea typeface="Calibri" pitchFamily="34" charset="-122"/>
                <a:cs typeface="Calibri" pitchFamily="34" charset="-120"/>
              </a:rPr>
              <a:t>Using different ML methods from Scikit-Learn</a:t>
            </a:r>
            <a:endParaRPr lang="en-US" sz="1300" dirty="0"/>
          </a:p>
        </p:txBody>
      </p:sp>
      <p:sp>
        <p:nvSpPr>
          <p:cNvPr id="16" name="Shape 14"/>
          <p:cNvSpPr/>
          <p:nvPr/>
        </p:nvSpPr>
        <p:spPr>
          <a:xfrm>
            <a:off x="457200" y="3401568"/>
            <a:ext cx="274320" cy="274320"/>
          </a:xfrm>
          <a:prstGeom prst="ellipse">
            <a:avLst/>
          </a:prstGeom>
          <a:solidFill>
            <a:srgbClr val="2EC4B6"/>
          </a:solidFill>
          <a:ln w="12700">
            <a:solidFill>
              <a:srgbClr val="2EC4B6"/>
            </a:solidFill>
            <a:prstDash val="solid"/>
          </a:ln>
        </p:spPr>
        <p:txBody>
          <a:bodyPr/>
          <a:lstStyle/>
          <a:p>
            <a:endParaRPr lang="en-GB"/>
          </a:p>
        </p:txBody>
      </p:sp>
      <p:sp>
        <p:nvSpPr>
          <p:cNvPr id="17" name="Text 15"/>
          <p:cNvSpPr/>
          <p:nvPr/>
        </p:nvSpPr>
        <p:spPr>
          <a:xfrm>
            <a:off x="457200" y="3401568"/>
            <a:ext cx="274320" cy="274320"/>
          </a:xfrm>
          <a:prstGeom prst="rect">
            <a:avLst/>
          </a:prstGeom>
          <a:noFill/>
          <a:ln/>
        </p:spPr>
        <p:txBody>
          <a:bodyPr wrap="square" rtlCol="0" anchor="ctr"/>
          <a:lstStyle/>
          <a:p>
            <a:pPr marL="0" indent="0" algn="ctr">
              <a:buNone/>
            </a:pPr>
            <a:r>
              <a:rPr lang="en-US" sz="1000" b="1">
                <a:solidFill>
                  <a:srgbClr val="0D3349"/>
                </a:solidFill>
                <a:latin typeface="Calibri" pitchFamily="34" charset="0"/>
                <a:ea typeface="Calibri" pitchFamily="34" charset="-122"/>
                <a:cs typeface="Calibri" pitchFamily="34" charset="-120"/>
              </a:rPr>
              <a:t>✓</a:t>
            </a:r>
            <a:endParaRPr lang="en-US" sz="1000"/>
          </a:p>
        </p:txBody>
      </p:sp>
      <p:sp>
        <p:nvSpPr>
          <p:cNvPr id="18" name="Text 16"/>
          <p:cNvSpPr/>
          <p:nvPr/>
        </p:nvSpPr>
        <p:spPr>
          <a:xfrm>
            <a:off x="914400" y="3419856"/>
            <a:ext cx="7772400" cy="329184"/>
          </a:xfrm>
          <a:prstGeom prst="rect">
            <a:avLst/>
          </a:prstGeom>
          <a:noFill/>
          <a:ln/>
        </p:spPr>
        <p:txBody>
          <a:bodyPr wrap="square" rtlCol="0" anchor="ctr"/>
          <a:lstStyle/>
          <a:p>
            <a:pPr marL="0" indent="0">
              <a:buNone/>
            </a:pPr>
            <a:r>
              <a:rPr lang="en-US" sz="1300">
                <a:solidFill>
                  <a:srgbClr val="F7F4EF"/>
                </a:solidFill>
                <a:latin typeface="Calibri" pitchFamily="34" charset="0"/>
                <a:ea typeface="Calibri" pitchFamily="34" charset="-122"/>
                <a:cs typeface="Calibri" pitchFamily="34" charset="-120"/>
              </a:rPr>
              <a:t>How to train a linear classifier to predict tumour malignancy</a:t>
            </a:r>
            <a:endParaRPr lang="en-US" sz="1300"/>
          </a:p>
        </p:txBody>
      </p:sp>
      <p:sp>
        <p:nvSpPr>
          <p:cNvPr id="19" name="Shape 17"/>
          <p:cNvSpPr/>
          <p:nvPr/>
        </p:nvSpPr>
        <p:spPr>
          <a:xfrm>
            <a:off x="457200" y="3950208"/>
            <a:ext cx="274320" cy="274320"/>
          </a:xfrm>
          <a:prstGeom prst="ellipse">
            <a:avLst/>
          </a:prstGeom>
          <a:solidFill>
            <a:srgbClr val="2EC4B6"/>
          </a:solidFill>
          <a:ln w="12700">
            <a:solidFill>
              <a:srgbClr val="2EC4B6"/>
            </a:solidFill>
            <a:prstDash val="solid"/>
          </a:ln>
        </p:spPr>
        <p:txBody>
          <a:bodyPr/>
          <a:lstStyle/>
          <a:p>
            <a:endParaRPr lang="en-GB"/>
          </a:p>
        </p:txBody>
      </p:sp>
      <p:sp>
        <p:nvSpPr>
          <p:cNvPr id="20" name="Text 18"/>
          <p:cNvSpPr/>
          <p:nvPr/>
        </p:nvSpPr>
        <p:spPr>
          <a:xfrm>
            <a:off x="457200" y="3950208"/>
            <a:ext cx="274320" cy="274320"/>
          </a:xfrm>
          <a:prstGeom prst="rect">
            <a:avLst/>
          </a:prstGeom>
          <a:noFill/>
          <a:ln/>
        </p:spPr>
        <p:txBody>
          <a:bodyPr wrap="square" rtlCol="0" anchor="ctr"/>
          <a:lstStyle/>
          <a:p>
            <a:pPr marL="0" indent="0" algn="ctr">
              <a:buNone/>
            </a:pPr>
            <a:r>
              <a:rPr lang="en-US" sz="1000" b="1">
                <a:solidFill>
                  <a:srgbClr val="0D3349"/>
                </a:solidFill>
                <a:latin typeface="Calibri" pitchFamily="34" charset="0"/>
                <a:ea typeface="Calibri" pitchFamily="34" charset="-122"/>
                <a:cs typeface="Calibri" pitchFamily="34" charset="-120"/>
              </a:rPr>
              <a:t>✓</a:t>
            </a:r>
            <a:endParaRPr lang="en-US" sz="1000"/>
          </a:p>
        </p:txBody>
      </p:sp>
      <p:sp>
        <p:nvSpPr>
          <p:cNvPr id="21" name="Text 19"/>
          <p:cNvSpPr/>
          <p:nvPr/>
        </p:nvSpPr>
        <p:spPr>
          <a:xfrm>
            <a:off x="914400" y="3968496"/>
            <a:ext cx="7772400" cy="329184"/>
          </a:xfrm>
          <a:prstGeom prst="rect">
            <a:avLst/>
          </a:prstGeom>
          <a:noFill/>
          <a:ln/>
        </p:spPr>
        <p:txBody>
          <a:bodyPr wrap="square" rtlCol="0" anchor="ctr"/>
          <a:lstStyle/>
          <a:p>
            <a:pPr marL="0" indent="0">
              <a:buNone/>
            </a:pPr>
            <a:r>
              <a:rPr lang="en-US" sz="1300">
                <a:solidFill>
                  <a:srgbClr val="F7F4EF"/>
                </a:solidFill>
                <a:latin typeface="Calibri" pitchFamily="34" charset="0"/>
                <a:ea typeface="Calibri" pitchFamily="34" charset="-122"/>
                <a:cs typeface="Calibri" pitchFamily="34" charset="-120"/>
              </a:rPr>
              <a:t>How to build and train a neural network with hidden layers</a:t>
            </a:r>
            <a:endParaRPr lang="en-US" sz="13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7F4EF"/>
        </a:solidFill>
        <a:effectLst/>
      </p:bgPr>
    </p:bg>
    <p:spTree>
      <p:nvGrpSpPr>
        <p:cNvPr id="1" name=""/>
        <p:cNvGrpSpPr/>
        <p:nvPr/>
      </p:nvGrpSpPr>
      <p:grpSpPr>
        <a:xfrm>
          <a:off x="0" y="0"/>
          <a:ext cx="0" cy="0"/>
          <a:chOff x="0" y="0"/>
          <a:chExt cx="0" cy="0"/>
        </a:xfrm>
      </p:grpSpPr>
      <p:sp>
        <p:nvSpPr>
          <p:cNvPr id="2" name="Shape 0"/>
          <p:cNvSpPr/>
          <p:nvPr/>
        </p:nvSpPr>
        <p:spPr>
          <a:xfrm>
            <a:off x="0" y="0"/>
            <a:ext cx="9144000" cy="594360"/>
          </a:xfrm>
          <a:prstGeom prst="rect">
            <a:avLst/>
          </a:prstGeom>
          <a:solidFill>
            <a:srgbClr val="0A7373"/>
          </a:solidFill>
          <a:ln w="12700">
            <a:solidFill>
              <a:srgbClr val="0A7373"/>
            </a:solidFill>
            <a:prstDash val="solid"/>
          </a:ln>
        </p:spPr>
        <p:txBody>
          <a:bodyPr/>
          <a:lstStyle/>
          <a:p>
            <a:endParaRPr lang="en-GB"/>
          </a:p>
        </p:txBody>
      </p:sp>
      <p:sp>
        <p:nvSpPr>
          <p:cNvPr id="3" name="Text 1"/>
          <p:cNvSpPr/>
          <p:nvPr/>
        </p:nvSpPr>
        <p:spPr>
          <a:xfrm>
            <a:off x="320040" y="0"/>
            <a:ext cx="8503920" cy="594360"/>
          </a:xfrm>
          <a:prstGeom prst="rect">
            <a:avLst/>
          </a:prstGeom>
          <a:noFill/>
          <a:ln/>
        </p:spPr>
        <p:txBody>
          <a:bodyPr wrap="square" lIns="0" tIns="0" rIns="0" bIns="0" rtlCol="0" anchor="ctr"/>
          <a:lstStyle/>
          <a:p>
            <a:pPr marL="0" indent="0">
              <a:buNone/>
            </a:pPr>
            <a:r>
              <a:rPr lang="en-US" sz="2100" b="1">
                <a:solidFill>
                  <a:srgbClr val="FFFFFF"/>
                </a:solidFill>
                <a:latin typeface="Calibri" pitchFamily="34" charset="0"/>
                <a:ea typeface="Calibri" pitchFamily="34" charset="-122"/>
                <a:cs typeface="Calibri" pitchFamily="34" charset="-120"/>
              </a:rPr>
              <a:t>Our Dataset – Breast Cancer Wisconsin Diagnostic</a:t>
            </a:r>
            <a:endParaRPr lang="en-US" sz="2100"/>
          </a:p>
        </p:txBody>
      </p:sp>
      <p:sp>
        <p:nvSpPr>
          <p:cNvPr id="4" name="Text 2"/>
          <p:cNvSpPr/>
          <p:nvPr/>
        </p:nvSpPr>
        <p:spPr>
          <a:xfrm>
            <a:off x="320040" y="749808"/>
            <a:ext cx="8503920" cy="384048"/>
          </a:xfrm>
          <a:prstGeom prst="rect">
            <a:avLst/>
          </a:prstGeom>
          <a:noFill/>
          <a:ln/>
        </p:spPr>
        <p:txBody>
          <a:bodyPr wrap="square" rtlCol="0" anchor="ctr"/>
          <a:lstStyle/>
          <a:p>
            <a:pPr marL="0" indent="0">
              <a:buNone/>
            </a:pPr>
            <a:r>
              <a:rPr lang="en-US" sz="1400" i="1">
                <a:solidFill>
                  <a:srgbClr val="5A7A8A"/>
                </a:solidFill>
                <a:latin typeface="Calibri" pitchFamily="34" charset="0"/>
                <a:ea typeface="Calibri" pitchFamily="34" charset="-122"/>
                <a:cs typeface="Calibri" pitchFamily="34" charset="-120"/>
              </a:rPr>
              <a:t>A real publicly available clinical dataset. Each row = one tumour biopsy.</a:t>
            </a:r>
            <a:endParaRPr lang="en-US" sz="1400"/>
          </a:p>
        </p:txBody>
      </p:sp>
      <p:sp>
        <p:nvSpPr>
          <p:cNvPr id="5" name="Shape 3"/>
          <p:cNvSpPr/>
          <p:nvPr/>
        </p:nvSpPr>
        <p:spPr>
          <a:xfrm>
            <a:off x="274320" y="1298448"/>
            <a:ext cx="1920240" cy="1783080"/>
          </a:xfrm>
          <a:prstGeom prst="rect">
            <a:avLst/>
          </a:prstGeom>
          <a:solidFill>
            <a:srgbClr val="0A7373"/>
          </a:solidFill>
          <a:ln/>
          <a:effectLst>
            <a:outerShdw blurRad="101600" dist="25400" dir="8100000" algn="bl" rotWithShape="0">
              <a:srgbClr val="000000">
                <a:alpha val="15000"/>
              </a:srgbClr>
            </a:outerShdw>
          </a:effectLst>
        </p:spPr>
        <p:txBody>
          <a:bodyPr/>
          <a:lstStyle/>
          <a:p>
            <a:endParaRPr lang="en-GB"/>
          </a:p>
        </p:txBody>
      </p:sp>
      <p:sp>
        <p:nvSpPr>
          <p:cNvPr id="6" name="Text 4"/>
          <p:cNvSpPr/>
          <p:nvPr/>
        </p:nvSpPr>
        <p:spPr>
          <a:xfrm>
            <a:off x="274320" y="1389888"/>
            <a:ext cx="1920240" cy="914400"/>
          </a:xfrm>
          <a:prstGeom prst="rect">
            <a:avLst/>
          </a:prstGeom>
          <a:noFill/>
          <a:ln/>
        </p:spPr>
        <p:txBody>
          <a:bodyPr wrap="square" rtlCol="0" anchor="ctr"/>
          <a:lstStyle/>
          <a:p>
            <a:pPr marL="0" indent="0" algn="ctr">
              <a:buNone/>
            </a:pPr>
            <a:r>
              <a:rPr lang="en-US" sz="4000" b="1">
                <a:solidFill>
                  <a:srgbClr val="FFFFFF"/>
                </a:solidFill>
                <a:latin typeface="Calibri" pitchFamily="34" charset="0"/>
                <a:ea typeface="Calibri" pitchFamily="34" charset="-122"/>
                <a:cs typeface="Calibri" pitchFamily="34" charset="-120"/>
              </a:rPr>
              <a:t>569</a:t>
            </a:r>
            <a:endParaRPr lang="en-US" sz="4000"/>
          </a:p>
        </p:txBody>
      </p:sp>
      <p:sp>
        <p:nvSpPr>
          <p:cNvPr id="7" name="Text 5"/>
          <p:cNvSpPr/>
          <p:nvPr/>
        </p:nvSpPr>
        <p:spPr>
          <a:xfrm>
            <a:off x="274320" y="2423160"/>
            <a:ext cx="1920240" cy="594360"/>
          </a:xfrm>
          <a:prstGeom prst="rect">
            <a:avLst/>
          </a:prstGeom>
          <a:noFill/>
          <a:ln/>
        </p:spPr>
        <p:txBody>
          <a:bodyPr wrap="square" rtlCol="0" anchor="ctr"/>
          <a:lstStyle/>
          <a:p>
            <a:pPr marL="0" indent="0" algn="ctr">
              <a:buNone/>
            </a:pPr>
            <a:r>
              <a:rPr lang="en-US" sz="1100">
                <a:solidFill>
                  <a:srgbClr val="F7F4EF"/>
                </a:solidFill>
                <a:latin typeface="Calibri" pitchFamily="34" charset="0"/>
                <a:ea typeface="Calibri" pitchFamily="34" charset="-122"/>
                <a:cs typeface="Calibri" pitchFamily="34" charset="-120"/>
              </a:rPr>
              <a:t>Patient</a:t>
            </a:r>
            <a:endParaRPr lang="en-US" sz="1100"/>
          </a:p>
          <a:p>
            <a:pPr marL="0" indent="0" algn="ctr">
              <a:buNone/>
            </a:pPr>
            <a:r>
              <a:rPr lang="en-US" sz="1100">
                <a:solidFill>
                  <a:srgbClr val="F7F4EF"/>
                </a:solidFill>
                <a:latin typeface="Calibri" pitchFamily="34" charset="0"/>
                <a:ea typeface="Calibri" pitchFamily="34" charset="-122"/>
                <a:cs typeface="Calibri" pitchFamily="34" charset="-120"/>
              </a:rPr>
              <a:t>biopsies</a:t>
            </a:r>
            <a:endParaRPr lang="en-US" sz="1100"/>
          </a:p>
        </p:txBody>
      </p:sp>
      <p:sp>
        <p:nvSpPr>
          <p:cNvPr id="8" name="Shape 6"/>
          <p:cNvSpPr/>
          <p:nvPr/>
        </p:nvSpPr>
        <p:spPr>
          <a:xfrm>
            <a:off x="2441448" y="1298448"/>
            <a:ext cx="1920240" cy="1783080"/>
          </a:xfrm>
          <a:prstGeom prst="rect">
            <a:avLst/>
          </a:prstGeom>
          <a:solidFill>
            <a:srgbClr val="0A7373"/>
          </a:solidFill>
          <a:ln/>
          <a:effectLst>
            <a:outerShdw blurRad="101600" dist="25400" dir="8100000" algn="bl" rotWithShape="0">
              <a:srgbClr val="000000">
                <a:alpha val="15000"/>
              </a:srgbClr>
            </a:outerShdw>
          </a:effectLst>
        </p:spPr>
        <p:txBody>
          <a:bodyPr/>
          <a:lstStyle/>
          <a:p>
            <a:endParaRPr lang="en-GB"/>
          </a:p>
        </p:txBody>
      </p:sp>
      <p:sp>
        <p:nvSpPr>
          <p:cNvPr id="9" name="Text 7"/>
          <p:cNvSpPr/>
          <p:nvPr/>
        </p:nvSpPr>
        <p:spPr>
          <a:xfrm>
            <a:off x="2441448" y="1389888"/>
            <a:ext cx="1920240" cy="914400"/>
          </a:xfrm>
          <a:prstGeom prst="rect">
            <a:avLst/>
          </a:prstGeom>
          <a:noFill/>
          <a:ln/>
        </p:spPr>
        <p:txBody>
          <a:bodyPr wrap="square" rtlCol="0" anchor="ctr"/>
          <a:lstStyle/>
          <a:p>
            <a:pPr marL="0" indent="0" algn="ctr">
              <a:buNone/>
            </a:pPr>
            <a:r>
              <a:rPr lang="en-US" sz="4000" b="1">
                <a:solidFill>
                  <a:srgbClr val="FFFFFF"/>
                </a:solidFill>
                <a:latin typeface="Calibri" pitchFamily="34" charset="0"/>
                <a:ea typeface="Calibri" pitchFamily="34" charset="-122"/>
                <a:cs typeface="Calibri" pitchFamily="34" charset="-120"/>
              </a:rPr>
              <a:t>30</a:t>
            </a:r>
            <a:endParaRPr lang="en-US" sz="4000"/>
          </a:p>
        </p:txBody>
      </p:sp>
      <p:sp>
        <p:nvSpPr>
          <p:cNvPr id="10" name="Text 8"/>
          <p:cNvSpPr/>
          <p:nvPr/>
        </p:nvSpPr>
        <p:spPr>
          <a:xfrm>
            <a:off x="2441448" y="2423160"/>
            <a:ext cx="1920240" cy="594360"/>
          </a:xfrm>
          <a:prstGeom prst="rect">
            <a:avLst/>
          </a:prstGeom>
          <a:noFill/>
          <a:ln/>
        </p:spPr>
        <p:txBody>
          <a:bodyPr wrap="square" rtlCol="0" anchor="ctr"/>
          <a:lstStyle/>
          <a:p>
            <a:pPr marL="0" indent="0" algn="ctr">
              <a:buNone/>
            </a:pPr>
            <a:r>
              <a:rPr lang="en-US" sz="1100">
                <a:solidFill>
                  <a:srgbClr val="F7F4EF"/>
                </a:solidFill>
                <a:latin typeface="Calibri" pitchFamily="34" charset="0"/>
                <a:ea typeface="Calibri" pitchFamily="34" charset="-122"/>
                <a:cs typeface="Calibri" pitchFamily="34" charset="-120"/>
              </a:rPr>
              <a:t>Measured</a:t>
            </a:r>
            <a:endParaRPr lang="en-US" sz="1100"/>
          </a:p>
          <a:p>
            <a:pPr marL="0" indent="0" algn="ctr">
              <a:buNone/>
            </a:pPr>
            <a:r>
              <a:rPr lang="en-US" sz="1100">
                <a:solidFill>
                  <a:srgbClr val="F7F4EF"/>
                </a:solidFill>
                <a:latin typeface="Calibri" pitchFamily="34" charset="0"/>
                <a:ea typeface="Calibri" pitchFamily="34" charset="-122"/>
                <a:cs typeface="Calibri" pitchFamily="34" charset="-120"/>
              </a:rPr>
              <a:t>features</a:t>
            </a:r>
            <a:endParaRPr lang="en-US" sz="1100"/>
          </a:p>
        </p:txBody>
      </p:sp>
      <p:sp>
        <p:nvSpPr>
          <p:cNvPr id="11" name="Shape 9"/>
          <p:cNvSpPr/>
          <p:nvPr/>
        </p:nvSpPr>
        <p:spPr>
          <a:xfrm>
            <a:off x="4608576" y="1298448"/>
            <a:ext cx="1920240" cy="1783080"/>
          </a:xfrm>
          <a:prstGeom prst="rect">
            <a:avLst/>
          </a:prstGeom>
          <a:solidFill>
            <a:srgbClr val="0A7373"/>
          </a:solidFill>
          <a:ln/>
          <a:effectLst>
            <a:outerShdw blurRad="101600" dist="25400" dir="8100000" algn="bl" rotWithShape="0">
              <a:srgbClr val="000000">
                <a:alpha val="15000"/>
              </a:srgbClr>
            </a:outerShdw>
          </a:effectLst>
        </p:spPr>
        <p:txBody>
          <a:bodyPr/>
          <a:lstStyle/>
          <a:p>
            <a:endParaRPr lang="en-GB"/>
          </a:p>
        </p:txBody>
      </p:sp>
      <p:sp>
        <p:nvSpPr>
          <p:cNvPr id="12" name="Text 10"/>
          <p:cNvSpPr/>
          <p:nvPr/>
        </p:nvSpPr>
        <p:spPr>
          <a:xfrm>
            <a:off x="4608576" y="1389888"/>
            <a:ext cx="1920240" cy="914400"/>
          </a:xfrm>
          <a:prstGeom prst="rect">
            <a:avLst/>
          </a:prstGeom>
          <a:noFill/>
          <a:ln/>
        </p:spPr>
        <p:txBody>
          <a:bodyPr wrap="square" rtlCol="0" anchor="ctr"/>
          <a:lstStyle/>
          <a:p>
            <a:pPr marL="0" indent="0" algn="ctr">
              <a:buNone/>
            </a:pPr>
            <a:r>
              <a:rPr lang="en-US" sz="4000" b="1">
                <a:solidFill>
                  <a:srgbClr val="FFFFFF"/>
                </a:solidFill>
                <a:latin typeface="Calibri" pitchFamily="34" charset="0"/>
                <a:ea typeface="Calibri" pitchFamily="34" charset="-122"/>
                <a:cs typeface="Calibri" pitchFamily="34" charset="-120"/>
              </a:rPr>
              <a:t>357</a:t>
            </a:r>
            <a:endParaRPr lang="en-US" sz="4000"/>
          </a:p>
        </p:txBody>
      </p:sp>
      <p:sp>
        <p:nvSpPr>
          <p:cNvPr id="13" name="Text 11"/>
          <p:cNvSpPr/>
          <p:nvPr/>
        </p:nvSpPr>
        <p:spPr>
          <a:xfrm>
            <a:off x="4608576" y="2423160"/>
            <a:ext cx="1920240" cy="594360"/>
          </a:xfrm>
          <a:prstGeom prst="rect">
            <a:avLst/>
          </a:prstGeom>
          <a:noFill/>
          <a:ln/>
        </p:spPr>
        <p:txBody>
          <a:bodyPr wrap="square" rtlCol="0" anchor="ctr"/>
          <a:lstStyle/>
          <a:p>
            <a:pPr marL="0" indent="0" algn="ctr">
              <a:buNone/>
            </a:pPr>
            <a:r>
              <a:rPr lang="en-US" sz="1100">
                <a:solidFill>
                  <a:srgbClr val="F7F4EF"/>
                </a:solidFill>
                <a:latin typeface="Calibri" pitchFamily="34" charset="0"/>
                <a:ea typeface="Calibri" pitchFamily="34" charset="-122"/>
                <a:cs typeface="Calibri" pitchFamily="34" charset="-120"/>
              </a:rPr>
              <a:t>Benign</a:t>
            </a:r>
            <a:endParaRPr lang="en-US" sz="1100"/>
          </a:p>
          <a:p>
            <a:pPr marL="0" indent="0" algn="ctr">
              <a:buNone/>
            </a:pPr>
            <a:r>
              <a:rPr lang="en-US" sz="1100">
                <a:solidFill>
                  <a:srgbClr val="F7F4EF"/>
                </a:solidFill>
                <a:latin typeface="Calibri" pitchFamily="34" charset="0"/>
                <a:ea typeface="Calibri" pitchFamily="34" charset="-122"/>
                <a:cs typeface="Calibri" pitchFamily="34" charset="-120"/>
              </a:rPr>
              <a:t>cases</a:t>
            </a:r>
            <a:endParaRPr lang="en-US" sz="1100"/>
          </a:p>
        </p:txBody>
      </p:sp>
      <p:sp>
        <p:nvSpPr>
          <p:cNvPr id="14" name="Shape 12"/>
          <p:cNvSpPr/>
          <p:nvPr/>
        </p:nvSpPr>
        <p:spPr>
          <a:xfrm>
            <a:off x="6775704" y="1298448"/>
            <a:ext cx="1920240" cy="1783080"/>
          </a:xfrm>
          <a:prstGeom prst="rect">
            <a:avLst/>
          </a:prstGeom>
          <a:solidFill>
            <a:srgbClr val="0A7373"/>
          </a:solidFill>
          <a:ln/>
          <a:effectLst>
            <a:outerShdw blurRad="101600" dist="25400" dir="8100000" algn="bl" rotWithShape="0">
              <a:srgbClr val="000000">
                <a:alpha val="15000"/>
              </a:srgbClr>
            </a:outerShdw>
          </a:effectLst>
        </p:spPr>
        <p:txBody>
          <a:bodyPr/>
          <a:lstStyle/>
          <a:p>
            <a:endParaRPr lang="en-GB"/>
          </a:p>
        </p:txBody>
      </p:sp>
      <p:sp>
        <p:nvSpPr>
          <p:cNvPr id="15" name="Text 13"/>
          <p:cNvSpPr/>
          <p:nvPr/>
        </p:nvSpPr>
        <p:spPr>
          <a:xfrm>
            <a:off x="6775704" y="1389888"/>
            <a:ext cx="1920240" cy="914400"/>
          </a:xfrm>
          <a:prstGeom prst="rect">
            <a:avLst/>
          </a:prstGeom>
          <a:noFill/>
          <a:ln/>
        </p:spPr>
        <p:txBody>
          <a:bodyPr wrap="square" rtlCol="0" anchor="ctr"/>
          <a:lstStyle/>
          <a:p>
            <a:pPr marL="0" indent="0" algn="ctr">
              <a:buNone/>
            </a:pPr>
            <a:r>
              <a:rPr lang="en-US" sz="4000" b="1">
                <a:solidFill>
                  <a:srgbClr val="FFFFFF"/>
                </a:solidFill>
                <a:latin typeface="Calibri" pitchFamily="34" charset="0"/>
                <a:ea typeface="Calibri" pitchFamily="34" charset="-122"/>
                <a:cs typeface="Calibri" pitchFamily="34" charset="-120"/>
              </a:rPr>
              <a:t>212</a:t>
            </a:r>
            <a:endParaRPr lang="en-US" sz="4000"/>
          </a:p>
        </p:txBody>
      </p:sp>
      <p:sp>
        <p:nvSpPr>
          <p:cNvPr id="16" name="Text 14"/>
          <p:cNvSpPr/>
          <p:nvPr/>
        </p:nvSpPr>
        <p:spPr>
          <a:xfrm>
            <a:off x="6775704" y="2423160"/>
            <a:ext cx="1920240" cy="594360"/>
          </a:xfrm>
          <a:prstGeom prst="rect">
            <a:avLst/>
          </a:prstGeom>
          <a:noFill/>
          <a:ln/>
        </p:spPr>
        <p:txBody>
          <a:bodyPr wrap="square" rtlCol="0" anchor="ctr"/>
          <a:lstStyle/>
          <a:p>
            <a:pPr marL="0" indent="0" algn="ctr">
              <a:buNone/>
            </a:pPr>
            <a:r>
              <a:rPr lang="en-US" sz="1100">
                <a:solidFill>
                  <a:srgbClr val="F7F4EF"/>
                </a:solidFill>
                <a:latin typeface="Calibri" pitchFamily="34" charset="0"/>
                <a:ea typeface="Calibri" pitchFamily="34" charset="-122"/>
                <a:cs typeface="Calibri" pitchFamily="34" charset="-120"/>
              </a:rPr>
              <a:t>Malignant</a:t>
            </a:r>
            <a:endParaRPr lang="en-US" sz="1100"/>
          </a:p>
          <a:p>
            <a:pPr marL="0" indent="0" algn="ctr">
              <a:buNone/>
            </a:pPr>
            <a:r>
              <a:rPr lang="en-US" sz="1100">
                <a:solidFill>
                  <a:srgbClr val="F7F4EF"/>
                </a:solidFill>
                <a:latin typeface="Calibri" pitchFamily="34" charset="0"/>
                <a:ea typeface="Calibri" pitchFamily="34" charset="-122"/>
                <a:cs typeface="Calibri" pitchFamily="34" charset="-120"/>
              </a:rPr>
              <a:t>cases</a:t>
            </a:r>
            <a:endParaRPr lang="en-US" sz="1100"/>
          </a:p>
        </p:txBody>
      </p:sp>
      <p:sp>
        <p:nvSpPr>
          <p:cNvPr id="17" name="Text 15"/>
          <p:cNvSpPr/>
          <p:nvPr/>
        </p:nvSpPr>
        <p:spPr>
          <a:xfrm>
            <a:off x="320040" y="3246120"/>
            <a:ext cx="8503920" cy="658368"/>
          </a:xfrm>
          <a:prstGeom prst="rect">
            <a:avLst/>
          </a:prstGeom>
          <a:noFill/>
          <a:ln/>
        </p:spPr>
        <p:txBody>
          <a:bodyPr wrap="square" rtlCol="0" anchor="ctr"/>
          <a:lstStyle/>
          <a:p>
            <a:pPr marL="0" indent="0">
              <a:buNone/>
            </a:pPr>
            <a:r>
              <a:rPr lang="en-US" sz="1300">
                <a:solidFill>
                  <a:srgbClr val="1A2E3A"/>
                </a:solidFill>
                <a:latin typeface="Calibri" pitchFamily="34" charset="0"/>
                <a:ea typeface="Calibri" pitchFamily="34" charset="-122"/>
                <a:cs typeface="Calibri" pitchFamily="34" charset="-120"/>
              </a:rPr>
              <a:t>Features: nucleus radius, texture, perimeter, area, smoothness, compactness, concavity, symmetry … 10 measurements, each as mean / SE / worst = 30 columns total.</a:t>
            </a:r>
            <a:endParaRPr lang="en-US" sz="1300"/>
          </a:p>
        </p:txBody>
      </p:sp>
      <p:sp>
        <p:nvSpPr>
          <p:cNvPr id="18" name="Text 16"/>
          <p:cNvSpPr/>
          <p:nvPr/>
        </p:nvSpPr>
        <p:spPr>
          <a:xfrm>
            <a:off x="320040" y="4096512"/>
            <a:ext cx="8503920" cy="320040"/>
          </a:xfrm>
          <a:prstGeom prst="rect">
            <a:avLst/>
          </a:prstGeom>
          <a:noFill/>
          <a:ln/>
        </p:spPr>
        <p:txBody>
          <a:bodyPr wrap="square" rtlCol="0" anchor="ctr"/>
          <a:lstStyle/>
          <a:p>
            <a:pPr marL="0" indent="0">
              <a:buNone/>
            </a:pPr>
            <a:r>
              <a:rPr lang="en-US" sz="1000" i="1">
                <a:solidFill>
                  <a:srgbClr val="5A7A8A"/>
                </a:solidFill>
                <a:latin typeface="Calibri" pitchFamily="34" charset="0"/>
                <a:ea typeface="Calibri" pitchFamily="34" charset="-122"/>
                <a:cs typeface="Calibri" pitchFamily="34" charset="-120"/>
              </a:rPr>
              <a:t>Source: UCI ML Repository (ID 17)  ·  W. Street, W. Wolberg, O. Mangasarian, 1995</a:t>
            </a:r>
            <a:endParaRPr lang="en-US" sz="1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7F4EF"/>
        </a:solidFill>
        <a:effectLst/>
      </p:bgPr>
    </p:bg>
    <p:spTree>
      <p:nvGrpSpPr>
        <p:cNvPr id="1" name=""/>
        <p:cNvGrpSpPr/>
        <p:nvPr/>
      </p:nvGrpSpPr>
      <p:grpSpPr>
        <a:xfrm>
          <a:off x="0" y="0"/>
          <a:ext cx="0" cy="0"/>
          <a:chOff x="0" y="0"/>
          <a:chExt cx="0" cy="0"/>
        </a:xfrm>
      </p:grpSpPr>
      <p:sp>
        <p:nvSpPr>
          <p:cNvPr id="2" name="Shape 0"/>
          <p:cNvSpPr/>
          <p:nvPr/>
        </p:nvSpPr>
        <p:spPr>
          <a:xfrm>
            <a:off x="0" y="0"/>
            <a:ext cx="9144000" cy="594360"/>
          </a:xfrm>
          <a:prstGeom prst="rect">
            <a:avLst/>
          </a:prstGeom>
          <a:solidFill>
            <a:srgbClr val="0A7373"/>
          </a:solidFill>
          <a:ln w="12700">
            <a:solidFill>
              <a:srgbClr val="0A7373"/>
            </a:solidFill>
            <a:prstDash val="solid"/>
          </a:ln>
        </p:spPr>
        <p:txBody>
          <a:bodyPr/>
          <a:lstStyle/>
          <a:p>
            <a:endParaRPr lang="en-GB"/>
          </a:p>
        </p:txBody>
      </p:sp>
      <p:sp>
        <p:nvSpPr>
          <p:cNvPr id="3" name="Text 1"/>
          <p:cNvSpPr/>
          <p:nvPr/>
        </p:nvSpPr>
        <p:spPr>
          <a:xfrm>
            <a:off x="320040" y="0"/>
            <a:ext cx="8503920" cy="594360"/>
          </a:xfrm>
          <a:prstGeom prst="rect">
            <a:avLst/>
          </a:prstGeom>
          <a:noFill/>
          <a:ln/>
        </p:spPr>
        <p:txBody>
          <a:bodyPr wrap="square" lIns="0" tIns="0" rIns="0" bIns="0" rtlCol="0" anchor="ctr"/>
          <a:lstStyle/>
          <a:p>
            <a:pPr marL="0" indent="0">
              <a:buNone/>
            </a:pPr>
            <a:r>
              <a:rPr lang="en-US" sz="2100" b="1">
                <a:solidFill>
                  <a:srgbClr val="FFFFFF"/>
                </a:solidFill>
                <a:latin typeface="Calibri" pitchFamily="34" charset="0"/>
                <a:ea typeface="Calibri" pitchFamily="34" charset="-122"/>
                <a:cs typeface="Calibri" pitchFamily="34" charset="-120"/>
              </a:rPr>
              <a:t>Key Concept: Features, Targets, and Samples</a:t>
            </a:r>
            <a:endParaRPr lang="en-US" sz="2100"/>
          </a:p>
        </p:txBody>
      </p:sp>
      <p:sp>
        <p:nvSpPr>
          <p:cNvPr id="4" name="Shape 2"/>
          <p:cNvSpPr/>
          <p:nvPr/>
        </p:nvSpPr>
        <p:spPr>
          <a:xfrm>
            <a:off x="502533" y="1087207"/>
            <a:ext cx="5577840" cy="457200"/>
          </a:xfrm>
          <a:prstGeom prst="rect">
            <a:avLst/>
          </a:prstGeom>
          <a:solidFill>
            <a:srgbClr val="0A7373"/>
          </a:solidFill>
          <a:ln w="12700">
            <a:solidFill>
              <a:srgbClr val="0A7373"/>
            </a:solidFill>
            <a:prstDash val="solid"/>
          </a:ln>
        </p:spPr>
        <p:txBody>
          <a:bodyPr/>
          <a:lstStyle/>
          <a:p>
            <a:endParaRPr lang="en-GB"/>
          </a:p>
        </p:txBody>
      </p:sp>
      <p:sp>
        <p:nvSpPr>
          <p:cNvPr id="5" name="Text 3"/>
          <p:cNvSpPr/>
          <p:nvPr/>
        </p:nvSpPr>
        <p:spPr>
          <a:xfrm>
            <a:off x="502533" y="1087207"/>
            <a:ext cx="1051560" cy="457200"/>
          </a:xfrm>
          <a:prstGeom prst="rect">
            <a:avLst/>
          </a:prstGeom>
          <a:noFill/>
          <a:ln/>
        </p:spPr>
        <p:txBody>
          <a:bodyPr wrap="square" rtlCol="0" anchor="ctr"/>
          <a:lstStyle/>
          <a:p>
            <a:pPr marL="0" indent="0" algn="ctr">
              <a:buNone/>
            </a:pPr>
            <a:r>
              <a:rPr lang="en-US" sz="1100" b="1">
                <a:solidFill>
                  <a:srgbClr val="FFFFFF"/>
                </a:solidFill>
                <a:latin typeface="Calibri" pitchFamily="34" charset="0"/>
                <a:ea typeface="Calibri" pitchFamily="34" charset="-122"/>
                <a:cs typeface="Calibri" pitchFamily="34" charset="-120"/>
              </a:rPr>
              <a:t>Sample</a:t>
            </a:r>
            <a:endParaRPr lang="en-US" sz="1100"/>
          </a:p>
        </p:txBody>
      </p:sp>
      <p:sp>
        <p:nvSpPr>
          <p:cNvPr id="6" name="Text 4"/>
          <p:cNvSpPr/>
          <p:nvPr/>
        </p:nvSpPr>
        <p:spPr>
          <a:xfrm>
            <a:off x="1599813" y="1087207"/>
            <a:ext cx="1051560" cy="457200"/>
          </a:xfrm>
          <a:prstGeom prst="rect">
            <a:avLst/>
          </a:prstGeom>
          <a:noFill/>
          <a:ln/>
        </p:spPr>
        <p:txBody>
          <a:bodyPr wrap="square" rtlCol="0" anchor="ctr"/>
          <a:lstStyle/>
          <a:p>
            <a:pPr marL="0" indent="0" algn="ctr">
              <a:buNone/>
            </a:pPr>
            <a:r>
              <a:rPr lang="en-US" sz="1100" b="1">
                <a:solidFill>
                  <a:srgbClr val="FFFFFF"/>
                </a:solidFill>
                <a:latin typeface="Calibri" pitchFamily="34" charset="0"/>
                <a:ea typeface="Calibri" pitchFamily="34" charset="-122"/>
                <a:cs typeface="Calibri" pitchFamily="34" charset="-120"/>
              </a:rPr>
              <a:t>radius</a:t>
            </a:r>
            <a:endParaRPr lang="en-US" sz="1100"/>
          </a:p>
        </p:txBody>
      </p:sp>
      <p:sp>
        <p:nvSpPr>
          <p:cNvPr id="7" name="Text 5"/>
          <p:cNvSpPr/>
          <p:nvPr/>
        </p:nvSpPr>
        <p:spPr>
          <a:xfrm>
            <a:off x="2697093" y="1087207"/>
            <a:ext cx="1051560" cy="457200"/>
          </a:xfrm>
          <a:prstGeom prst="rect">
            <a:avLst/>
          </a:prstGeom>
          <a:noFill/>
          <a:ln/>
        </p:spPr>
        <p:txBody>
          <a:bodyPr wrap="square" rtlCol="0" anchor="ctr"/>
          <a:lstStyle/>
          <a:p>
            <a:pPr marL="0" indent="0" algn="ctr">
              <a:buNone/>
            </a:pPr>
            <a:r>
              <a:rPr lang="en-US" sz="1100" b="1">
                <a:solidFill>
                  <a:srgbClr val="FFFFFF"/>
                </a:solidFill>
                <a:latin typeface="Calibri" pitchFamily="34" charset="0"/>
                <a:ea typeface="Calibri" pitchFamily="34" charset="-122"/>
                <a:cs typeface="Calibri" pitchFamily="34" charset="-120"/>
              </a:rPr>
              <a:t>texture</a:t>
            </a:r>
            <a:endParaRPr lang="en-US" sz="1100"/>
          </a:p>
        </p:txBody>
      </p:sp>
      <p:sp>
        <p:nvSpPr>
          <p:cNvPr id="8" name="Text 6"/>
          <p:cNvSpPr/>
          <p:nvPr/>
        </p:nvSpPr>
        <p:spPr>
          <a:xfrm>
            <a:off x="3794373" y="1087207"/>
            <a:ext cx="1051560" cy="457200"/>
          </a:xfrm>
          <a:prstGeom prst="rect">
            <a:avLst/>
          </a:prstGeom>
          <a:noFill/>
          <a:ln/>
        </p:spPr>
        <p:txBody>
          <a:bodyPr wrap="square" rtlCol="0" anchor="ctr"/>
          <a:lstStyle/>
          <a:p>
            <a:pPr marL="0" indent="0" algn="ctr">
              <a:buNone/>
            </a:pPr>
            <a:r>
              <a:rPr lang="en-US" sz="1100" b="1">
                <a:solidFill>
                  <a:srgbClr val="FFFFFF"/>
                </a:solidFill>
                <a:latin typeface="Calibri" pitchFamily="34" charset="0"/>
                <a:ea typeface="Calibri" pitchFamily="34" charset="-122"/>
                <a:cs typeface="Calibri" pitchFamily="34" charset="-120"/>
              </a:rPr>
              <a:t>…</a:t>
            </a:r>
            <a:endParaRPr lang="en-US" sz="1100"/>
          </a:p>
        </p:txBody>
      </p:sp>
      <p:sp>
        <p:nvSpPr>
          <p:cNvPr id="9" name="Text 7"/>
          <p:cNvSpPr/>
          <p:nvPr/>
        </p:nvSpPr>
        <p:spPr>
          <a:xfrm>
            <a:off x="4891653" y="1087207"/>
            <a:ext cx="1051560" cy="457200"/>
          </a:xfrm>
          <a:prstGeom prst="rect">
            <a:avLst/>
          </a:prstGeom>
          <a:noFill/>
          <a:ln/>
        </p:spPr>
        <p:txBody>
          <a:bodyPr wrap="square" rtlCol="0" anchor="ctr"/>
          <a:lstStyle/>
          <a:p>
            <a:pPr marL="0" indent="0" algn="ctr">
              <a:buNone/>
            </a:pPr>
            <a:r>
              <a:rPr lang="en-US" sz="1100" b="1">
                <a:solidFill>
                  <a:srgbClr val="FFFFFF"/>
                </a:solidFill>
                <a:latin typeface="Calibri" pitchFamily="34" charset="0"/>
                <a:ea typeface="Calibri" pitchFamily="34" charset="-122"/>
                <a:cs typeface="Calibri" pitchFamily="34" charset="-120"/>
              </a:rPr>
              <a:t>Diagnosis</a:t>
            </a:r>
            <a:endParaRPr lang="en-US" sz="1100"/>
          </a:p>
        </p:txBody>
      </p:sp>
      <p:sp>
        <p:nvSpPr>
          <p:cNvPr id="10" name="Shape 8"/>
          <p:cNvSpPr/>
          <p:nvPr/>
        </p:nvSpPr>
        <p:spPr>
          <a:xfrm>
            <a:off x="502533" y="1544407"/>
            <a:ext cx="5577840" cy="457200"/>
          </a:xfrm>
          <a:prstGeom prst="rect">
            <a:avLst/>
          </a:prstGeom>
          <a:solidFill>
            <a:srgbClr val="FFFFFF"/>
          </a:solidFill>
          <a:ln w="12700">
            <a:solidFill>
              <a:srgbClr val="D0E0DC"/>
            </a:solidFill>
            <a:prstDash val="solid"/>
          </a:ln>
        </p:spPr>
        <p:txBody>
          <a:bodyPr/>
          <a:lstStyle/>
          <a:p>
            <a:endParaRPr lang="en-GB"/>
          </a:p>
        </p:txBody>
      </p:sp>
      <p:sp>
        <p:nvSpPr>
          <p:cNvPr id="11" name="Text 9"/>
          <p:cNvSpPr/>
          <p:nvPr/>
        </p:nvSpPr>
        <p:spPr>
          <a:xfrm>
            <a:off x="502533" y="1544407"/>
            <a:ext cx="1051560" cy="457200"/>
          </a:xfrm>
          <a:prstGeom prst="rect">
            <a:avLst/>
          </a:prstGeom>
          <a:noFill/>
          <a:ln/>
        </p:spPr>
        <p:txBody>
          <a:bodyPr wrap="square" rtlCol="0" anchor="ctr"/>
          <a:lstStyle/>
          <a:p>
            <a:pPr marL="0" indent="0" algn="ctr">
              <a:buNone/>
            </a:pPr>
            <a:r>
              <a:rPr lang="en-US" sz="1100">
                <a:solidFill>
                  <a:srgbClr val="1A2E3A"/>
                </a:solidFill>
                <a:latin typeface="Calibri" pitchFamily="34" charset="0"/>
                <a:ea typeface="Calibri" pitchFamily="34" charset="-122"/>
                <a:cs typeface="Calibri" pitchFamily="34" charset="-120"/>
              </a:rPr>
              <a:t>#1</a:t>
            </a:r>
            <a:endParaRPr lang="en-US" sz="1100"/>
          </a:p>
        </p:txBody>
      </p:sp>
      <p:sp>
        <p:nvSpPr>
          <p:cNvPr id="12" name="Text 10"/>
          <p:cNvSpPr/>
          <p:nvPr/>
        </p:nvSpPr>
        <p:spPr>
          <a:xfrm>
            <a:off x="1599813" y="1544407"/>
            <a:ext cx="1051560" cy="457200"/>
          </a:xfrm>
          <a:prstGeom prst="rect">
            <a:avLst/>
          </a:prstGeom>
          <a:noFill/>
          <a:ln/>
        </p:spPr>
        <p:txBody>
          <a:bodyPr wrap="square" rtlCol="0" anchor="ctr"/>
          <a:lstStyle/>
          <a:p>
            <a:pPr marL="0" indent="0" algn="ctr">
              <a:buNone/>
            </a:pPr>
            <a:r>
              <a:rPr lang="en-US" sz="1100">
                <a:solidFill>
                  <a:srgbClr val="1A2E3A"/>
                </a:solidFill>
                <a:latin typeface="Calibri" pitchFamily="34" charset="0"/>
                <a:ea typeface="Calibri" pitchFamily="34" charset="-122"/>
                <a:cs typeface="Calibri" pitchFamily="34" charset="-120"/>
              </a:rPr>
              <a:t>14.1</a:t>
            </a:r>
            <a:endParaRPr lang="en-US" sz="1100"/>
          </a:p>
        </p:txBody>
      </p:sp>
      <p:sp>
        <p:nvSpPr>
          <p:cNvPr id="13" name="Text 11"/>
          <p:cNvSpPr/>
          <p:nvPr/>
        </p:nvSpPr>
        <p:spPr>
          <a:xfrm>
            <a:off x="2697093" y="1544407"/>
            <a:ext cx="1051560" cy="457200"/>
          </a:xfrm>
          <a:prstGeom prst="rect">
            <a:avLst/>
          </a:prstGeom>
          <a:noFill/>
          <a:ln/>
        </p:spPr>
        <p:txBody>
          <a:bodyPr wrap="square" rtlCol="0" anchor="ctr"/>
          <a:lstStyle/>
          <a:p>
            <a:pPr marL="0" indent="0" algn="ctr">
              <a:buNone/>
            </a:pPr>
            <a:r>
              <a:rPr lang="en-US" sz="1100">
                <a:solidFill>
                  <a:srgbClr val="1A2E3A"/>
                </a:solidFill>
                <a:latin typeface="Calibri" pitchFamily="34" charset="0"/>
                <a:ea typeface="Calibri" pitchFamily="34" charset="-122"/>
                <a:cs typeface="Calibri" pitchFamily="34" charset="-120"/>
              </a:rPr>
              <a:t>20.3</a:t>
            </a:r>
            <a:endParaRPr lang="en-US" sz="1100"/>
          </a:p>
        </p:txBody>
      </p:sp>
      <p:sp>
        <p:nvSpPr>
          <p:cNvPr id="14" name="Text 12"/>
          <p:cNvSpPr/>
          <p:nvPr/>
        </p:nvSpPr>
        <p:spPr>
          <a:xfrm>
            <a:off x="3794373" y="1544407"/>
            <a:ext cx="1051560" cy="457200"/>
          </a:xfrm>
          <a:prstGeom prst="rect">
            <a:avLst/>
          </a:prstGeom>
          <a:noFill/>
          <a:ln/>
        </p:spPr>
        <p:txBody>
          <a:bodyPr wrap="square" rtlCol="0" anchor="ctr"/>
          <a:lstStyle/>
          <a:p>
            <a:pPr marL="0" indent="0" algn="ctr">
              <a:buNone/>
            </a:pPr>
            <a:r>
              <a:rPr lang="en-US" sz="1100">
                <a:solidFill>
                  <a:srgbClr val="1A2E3A"/>
                </a:solidFill>
                <a:latin typeface="Calibri" pitchFamily="34" charset="0"/>
                <a:ea typeface="Calibri" pitchFamily="34" charset="-122"/>
                <a:cs typeface="Calibri" pitchFamily="34" charset="-120"/>
              </a:rPr>
              <a:t>…</a:t>
            </a:r>
            <a:endParaRPr lang="en-US" sz="1100"/>
          </a:p>
        </p:txBody>
      </p:sp>
      <p:sp>
        <p:nvSpPr>
          <p:cNvPr id="15" name="Text 13"/>
          <p:cNvSpPr/>
          <p:nvPr/>
        </p:nvSpPr>
        <p:spPr>
          <a:xfrm>
            <a:off x="4891653" y="1544407"/>
            <a:ext cx="1051560" cy="457200"/>
          </a:xfrm>
          <a:prstGeom prst="rect">
            <a:avLst/>
          </a:prstGeom>
          <a:noFill/>
          <a:ln/>
        </p:spPr>
        <p:txBody>
          <a:bodyPr wrap="square" rtlCol="0" anchor="ctr"/>
          <a:lstStyle/>
          <a:p>
            <a:pPr marL="0" indent="0" algn="ctr">
              <a:buNone/>
            </a:pPr>
            <a:r>
              <a:rPr lang="en-US" sz="1100">
                <a:solidFill>
                  <a:srgbClr val="1A2E3A"/>
                </a:solidFill>
                <a:latin typeface="Calibri" pitchFamily="34" charset="0"/>
                <a:ea typeface="Calibri" pitchFamily="34" charset="-122"/>
                <a:cs typeface="Calibri" pitchFamily="34" charset="-120"/>
              </a:rPr>
              <a:t>Benign</a:t>
            </a:r>
            <a:endParaRPr lang="en-US" sz="1100"/>
          </a:p>
        </p:txBody>
      </p:sp>
      <p:sp>
        <p:nvSpPr>
          <p:cNvPr id="16" name="Shape 14"/>
          <p:cNvSpPr/>
          <p:nvPr/>
        </p:nvSpPr>
        <p:spPr>
          <a:xfrm>
            <a:off x="502533" y="2001607"/>
            <a:ext cx="5577840" cy="457200"/>
          </a:xfrm>
          <a:prstGeom prst="rect">
            <a:avLst/>
          </a:prstGeom>
          <a:solidFill>
            <a:srgbClr val="EAF4F2"/>
          </a:solidFill>
          <a:ln w="12700">
            <a:solidFill>
              <a:srgbClr val="D0E0DC"/>
            </a:solidFill>
            <a:prstDash val="solid"/>
          </a:ln>
        </p:spPr>
        <p:txBody>
          <a:bodyPr/>
          <a:lstStyle/>
          <a:p>
            <a:endParaRPr lang="en-GB"/>
          </a:p>
        </p:txBody>
      </p:sp>
      <p:sp>
        <p:nvSpPr>
          <p:cNvPr id="17" name="Text 15"/>
          <p:cNvSpPr/>
          <p:nvPr/>
        </p:nvSpPr>
        <p:spPr>
          <a:xfrm>
            <a:off x="502533" y="2001607"/>
            <a:ext cx="1051560" cy="457200"/>
          </a:xfrm>
          <a:prstGeom prst="rect">
            <a:avLst/>
          </a:prstGeom>
          <a:noFill/>
          <a:ln/>
        </p:spPr>
        <p:txBody>
          <a:bodyPr wrap="square" rtlCol="0" anchor="ctr"/>
          <a:lstStyle/>
          <a:p>
            <a:pPr marL="0" indent="0" algn="ctr">
              <a:buNone/>
            </a:pPr>
            <a:r>
              <a:rPr lang="en-US" sz="1100">
                <a:solidFill>
                  <a:srgbClr val="1A2E3A"/>
                </a:solidFill>
                <a:latin typeface="Calibri" pitchFamily="34" charset="0"/>
                <a:ea typeface="Calibri" pitchFamily="34" charset="-122"/>
                <a:cs typeface="Calibri" pitchFamily="34" charset="-120"/>
              </a:rPr>
              <a:t>#2</a:t>
            </a:r>
            <a:endParaRPr lang="en-US" sz="1100"/>
          </a:p>
        </p:txBody>
      </p:sp>
      <p:sp>
        <p:nvSpPr>
          <p:cNvPr id="18" name="Text 16"/>
          <p:cNvSpPr/>
          <p:nvPr/>
        </p:nvSpPr>
        <p:spPr>
          <a:xfrm>
            <a:off x="1599813" y="2001607"/>
            <a:ext cx="1051560" cy="457200"/>
          </a:xfrm>
          <a:prstGeom prst="rect">
            <a:avLst/>
          </a:prstGeom>
          <a:noFill/>
          <a:ln/>
        </p:spPr>
        <p:txBody>
          <a:bodyPr wrap="square" rtlCol="0" anchor="ctr"/>
          <a:lstStyle/>
          <a:p>
            <a:pPr marL="0" indent="0" algn="ctr">
              <a:buNone/>
            </a:pPr>
            <a:r>
              <a:rPr lang="en-US" sz="1100">
                <a:solidFill>
                  <a:srgbClr val="1A2E3A"/>
                </a:solidFill>
                <a:latin typeface="Calibri" pitchFamily="34" charset="0"/>
                <a:ea typeface="Calibri" pitchFamily="34" charset="-122"/>
                <a:cs typeface="Calibri" pitchFamily="34" charset="-120"/>
              </a:rPr>
              <a:t>20.6</a:t>
            </a:r>
            <a:endParaRPr lang="en-US" sz="1100"/>
          </a:p>
        </p:txBody>
      </p:sp>
      <p:sp>
        <p:nvSpPr>
          <p:cNvPr id="19" name="Text 17"/>
          <p:cNvSpPr/>
          <p:nvPr/>
        </p:nvSpPr>
        <p:spPr>
          <a:xfrm>
            <a:off x="2697093" y="2001607"/>
            <a:ext cx="1051560" cy="457200"/>
          </a:xfrm>
          <a:prstGeom prst="rect">
            <a:avLst/>
          </a:prstGeom>
          <a:noFill/>
          <a:ln/>
        </p:spPr>
        <p:txBody>
          <a:bodyPr wrap="square" rtlCol="0" anchor="ctr"/>
          <a:lstStyle/>
          <a:p>
            <a:pPr marL="0" indent="0" algn="ctr">
              <a:buNone/>
            </a:pPr>
            <a:r>
              <a:rPr lang="en-US" sz="1100">
                <a:solidFill>
                  <a:srgbClr val="1A2E3A"/>
                </a:solidFill>
                <a:latin typeface="Calibri" pitchFamily="34" charset="0"/>
                <a:ea typeface="Calibri" pitchFamily="34" charset="-122"/>
                <a:cs typeface="Calibri" pitchFamily="34" charset="-120"/>
              </a:rPr>
              <a:t>17.8</a:t>
            </a:r>
            <a:endParaRPr lang="en-US" sz="1100"/>
          </a:p>
        </p:txBody>
      </p:sp>
      <p:sp>
        <p:nvSpPr>
          <p:cNvPr id="20" name="Text 18"/>
          <p:cNvSpPr/>
          <p:nvPr/>
        </p:nvSpPr>
        <p:spPr>
          <a:xfrm>
            <a:off x="3794373" y="2001607"/>
            <a:ext cx="1051560" cy="457200"/>
          </a:xfrm>
          <a:prstGeom prst="rect">
            <a:avLst/>
          </a:prstGeom>
          <a:noFill/>
          <a:ln/>
        </p:spPr>
        <p:txBody>
          <a:bodyPr wrap="square" rtlCol="0" anchor="ctr"/>
          <a:lstStyle/>
          <a:p>
            <a:pPr marL="0" indent="0" algn="ctr">
              <a:buNone/>
            </a:pPr>
            <a:r>
              <a:rPr lang="en-US" sz="1100">
                <a:solidFill>
                  <a:srgbClr val="1A2E3A"/>
                </a:solidFill>
                <a:latin typeface="Calibri" pitchFamily="34" charset="0"/>
                <a:ea typeface="Calibri" pitchFamily="34" charset="-122"/>
                <a:cs typeface="Calibri" pitchFamily="34" charset="-120"/>
              </a:rPr>
              <a:t>…</a:t>
            </a:r>
            <a:endParaRPr lang="en-US" sz="1100"/>
          </a:p>
        </p:txBody>
      </p:sp>
      <p:sp>
        <p:nvSpPr>
          <p:cNvPr id="21" name="Text 19"/>
          <p:cNvSpPr/>
          <p:nvPr/>
        </p:nvSpPr>
        <p:spPr>
          <a:xfrm>
            <a:off x="4891653" y="2001607"/>
            <a:ext cx="1051560" cy="457200"/>
          </a:xfrm>
          <a:prstGeom prst="rect">
            <a:avLst/>
          </a:prstGeom>
          <a:noFill/>
          <a:ln/>
        </p:spPr>
        <p:txBody>
          <a:bodyPr wrap="square" rtlCol="0" anchor="ctr"/>
          <a:lstStyle/>
          <a:p>
            <a:pPr marL="0" indent="0" algn="ctr">
              <a:buNone/>
            </a:pPr>
            <a:r>
              <a:rPr lang="en-US" sz="1100" b="1">
                <a:solidFill>
                  <a:srgbClr val="E05C35"/>
                </a:solidFill>
                <a:latin typeface="Calibri" pitchFamily="34" charset="0"/>
                <a:ea typeface="Calibri" pitchFamily="34" charset="-122"/>
                <a:cs typeface="Calibri" pitchFamily="34" charset="-120"/>
              </a:rPr>
              <a:t>Malignant</a:t>
            </a:r>
            <a:endParaRPr lang="en-US" sz="1100"/>
          </a:p>
        </p:txBody>
      </p:sp>
      <p:sp>
        <p:nvSpPr>
          <p:cNvPr id="22" name="Shape 20"/>
          <p:cNvSpPr/>
          <p:nvPr/>
        </p:nvSpPr>
        <p:spPr>
          <a:xfrm>
            <a:off x="502533" y="2458807"/>
            <a:ext cx="5577840" cy="457200"/>
          </a:xfrm>
          <a:prstGeom prst="rect">
            <a:avLst/>
          </a:prstGeom>
          <a:solidFill>
            <a:srgbClr val="FFFFFF"/>
          </a:solidFill>
          <a:ln w="12700">
            <a:solidFill>
              <a:srgbClr val="D0E0DC"/>
            </a:solidFill>
            <a:prstDash val="solid"/>
          </a:ln>
        </p:spPr>
        <p:txBody>
          <a:bodyPr/>
          <a:lstStyle/>
          <a:p>
            <a:endParaRPr lang="en-GB"/>
          </a:p>
        </p:txBody>
      </p:sp>
      <p:sp>
        <p:nvSpPr>
          <p:cNvPr id="23" name="Text 21"/>
          <p:cNvSpPr/>
          <p:nvPr/>
        </p:nvSpPr>
        <p:spPr>
          <a:xfrm>
            <a:off x="502533" y="2458807"/>
            <a:ext cx="1051560" cy="457200"/>
          </a:xfrm>
          <a:prstGeom prst="rect">
            <a:avLst/>
          </a:prstGeom>
          <a:noFill/>
          <a:ln/>
        </p:spPr>
        <p:txBody>
          <a:bodyPr wrap="square" rtlCol="0" anchor="ctr"/>
          <a:lstStyle/>
          <a:p>
            <a:pPr marL="0" indent="0" algn="ctr">
              <a:buNone/>
            </a:pPr>
            <a:r>
              <a:rPr lang="en-US" sz="1100">
                <a:solidFill>
                  <a:srgbClr val="1A2E3A"/>
                </a:solidFill>
                <a:latin typeface="Calibri" pitchFamily="34" charset="0"/>
                <a:ea typeface="Calibri" pitchFamily="34" charset="-122"/>
                <a:cs typeface="Calibri" pitchFamily="34" charset="-120"/>
              </a:rPr>
              <a:t>#3</a:t>
            </a:r>
            <a:endParaRPr lang="en-US" sz="1100"/>
          </a:p>
        </p:txBody>
      </p:sp>
      <p:sp>
        <p:nvSpPr>
          <p:cNvPr id="24" name="Text 22"/>
          <p:cNvSpPr/>
          <p:nvPr/>
        </p:nvSpPr>
        <p:spPr>
          <a:xfrm>
            <a:off x="1599813" y="2458807"/>
            <a:ext cx="1051560" cy="457200"/>
          </a:xfrm>
          <a:prstGeom prst="rect">
            <a:avLst/>
          </a:prstGeom>
          <a:noFill/>
          <a:ln/>
        </p:spPr>
        <p:txBody>
          <a:bodyPr wrap="square" rtlCol="0" anchor="ctr"/>
          <a:lstStyle/>
          <a:p>
            <a:pPr marL="0" indent="0" algn="ctr">
              <a:buNone/>
            </a:pPr>
            <a:r>
              <a:rPr lang="en-US" sz="1100">
                <a:solidFill>
                  <a:srgbClr val="1A2E3A"/>
                </a:solidFill>
                <a:latin typeface="Calibri" pitchFamily="34" charset="0"/>
                <a:ea typeface="Calibri" pitchFamily="34" charset="-122"/>
                <a:cs typeface="Calibri" pitchFamily="34" charset="-120"/>
              </a:rPr>
              <a:t>13.5</a:t>
            </a:r>
            <a:endParaRPr lang="en-US" sz="1100"/>
          </a:p>
        </p:txBody>
      </p:sp>
      <p:sp>
        <p:nvSpPr>
          <p:cNvPr id="25" name="Text 23"/>
          <p:cNvSpPr/>
          <p:nvPr/>
        </p:nvSpPr>
        <p:spPr>
          <a:xfrm>
            <a:off x="2697093" y="2458807"/>
            <a:ext cx="1051560" cy="457200"/>
          </a:xfrm>
          <a:prstGeom prst="rect">
            <a:avLst/>
          </a:prstGeom>
          <a:noFill/>
          <a:ln/>
        </p:spPr>
        <p:txBody>
          <a:bodyPr wrap="square" rtlCol="0" anchor="ctr"/>
          <a:lstStyle/>
          <a:p>
            <a:pPr marL="0" indent="0" algn="ctr">
              <a:buNone/>
            </a:pPr>
            <a:r>
              <a:rPr lang="en-US" sz="1100">
                <a:solidFill>
                  <a:srgbClr val="1A2E3A"/>
                </a:solidFill>
                <a:latin typeface="Calibri" pitchFamily="34" charset="0"/>
                <a:ea typeface="Calibri" pitchFamily="34" charset="-122"/>
                <a:cs typeface="Calibri" pitchFamily="34" charset="-120"/>
              </a:rPr>
              <a:t>22.1</a:t>
            </a:r>
            <a:endParaRPr lang="en-US" sz="1100"/>
          </a:p>
        </p:txBody>
      </p:sp>
      <p:sp>
        <p:nvSpPr>
          <p:cNvPr id="26" name="Text 24"/>
          <p:cNvSpPr/>
          <p:nvPr/>
        </p:nvSpPr>
        <p:spPr>
          <a:xfrm>
            <a:off x="3794373" y="2458807"/>
            <a:ext cx="1051560" cy="457200"/>
          </a:xfrm>
          <a:prstGeom prst="rect">
            <a:avLst/>
          </a:prstGeom>
          <a:noFill/>
          <a:ln/>
        </p:spPr>
        <p:txBody>
          <a:bodyPr wrap="square" rtlCol="0" anchor="ctr"/>
          <a:lstStyle/>
          <a:p>
            <a:pPr marL="0" indent="0" algn="ctr">
              <a:buNone/>
            </a:pPr>
            <a:r>
              <a:rPr lang="en-US" sz="1100">
                <a:solidFill>
                  <a:srgbClr val="1A2E3A"/>
                </a:solidFill>
                <a:latin typeface="Calibri" pitchFamily="34" charset="0"/>
                <a:ea typeface="Calibri" pitchFamily="34" charset="-122"/>
                <a:cs typeface="Calibri" pitchFamily="34" charset="-120"/>
              </a:rPr>
              <a:t>…</a:t>
            </a:r>
            <a:endParaRPr lang="en-US" sz="1100"/>
          </a:p>
        </p:txBody>
      </p:sp>
      <p:sp>
        <p:nvSpPr>
          <p:cNvPr id="27" name="Text 25"/>
          <p:cNvSpPr/>
          <p:nvPr/>
        </p:nvSpPr>
        <p:spPr>
          <a:xfrm>
            <a:off x="4891653" y="2458807"/>
            <a:ext cx="1051560" cy="457200"/>
          </a:xfrm>
          <a:prstGeom prst="rect">
            <a:avLst/>
          </a:prstGeom>
          <a:noFill/>
          <a:ln/>
        </p:spPr>
        <p:txBody>
          <a:bodyPr wrap="square" rtlCol="0" anchor="ctr"/>
          <a:lstStyle/>
          <a:p>
            <a:pPr marL="0" indent="0" algn="ctr">
              <a:buNone/>
            </a:pPr>
            <a:r>
              <a:rPr lang="en-US" sz="1100">
                <a:solidFill>
                  <a:srgbClr val="1A2E3A"/>
                </a:solidFill>
                <a:latin typeface="Calibri" pitchFamily="34" charset="0"/>
                <a:ea typeface="Calibri" pitchFamily="34" charset="-122"/>
                <a:cs typeface="Calibri" pitchFamily="34" charset="-120"/>
              </a:rPr>
              <a:t>Benign</a:t>
            </a:r>
            <a:endParaRPr lang="en-US" sz="1100"/>
          </a:p>
        </p:txBody>
      </p:sp>
      <p:sp>
        <p:nvSpPr>
          <p:cNvPr id="28" name="Text 26"/>
          <p:cNvSpPr/>
          <p:nvPr/>
        </p:nvSpPr>
        <p:spPr>
          <a:xfrm>
            <a:off x="6327959" y="1635847"/>
            <a:ext cx="2926080" cy="365760"/>
          </a:xfrm>
          <a:prstGeom prst="rect">
            <a:avLst/>
          </a:prstGeom>
          <a:noFill/>
          <a:ln/>
        </p:spPr>
        <p:txBody>
          <a:bodyPr wrap="square" rtlCol="0" anchor="ctr"/>
          <a:lstStyle/>
          <a:p>
            <a:pPr marL="0" indent="0">
              <a:buNone/>
            </a:pPr>
            <a:r>
              <a:rPr lang="en-US" sz="1200">
                <a:solidFill>
                  <a:srgbClr val="0A7373"/>
                </a:solidFill>
                <a:latin typeface="Calibri" pitchFamily="34" charset="0"/>
                <a:ea typeface="Calibri" pitchFamily="34" charset="-122"/>
                <a:cs typeface="Calibri" pitchFamily="34" charset="-120"/>
              </a:rPr>
              <a:t>← Each row = one sample (biopsy)</a:t>
            </a:r>
            <a:endParaRPr lang="en-US" sz="1200"/>
          </a:p>
        </p:txBody>
      </p:sp>
      <p:sp>
        <p:nvSpPr>
          <p:cNvPr id="29" name="Text 27"/>
          <p:cNvSpPr/>
          <p:nvPr/>
        </p:nvSpPr>
        <p:spPr>
          <a:xfrm>
            <a:off x="1985976" y="3469220"/>
            <a:ext cx="5577840" cy="347472"/>
          </a:xfrm>
          <a:prstGeom prst="rect">
            <a:avLst/>
          </a:prstGeom>
          <a:noFill/>
          <a:ln/>
        </p:spPr>
        <p:txBody>
          <a:bodyPr wrap="square" rtlCol="0" anchor="ctr"/>
          <a:lstStyle/>
          <a:p>
            <a:pPr marL="0" indent="0">
              <a:buNone/>
            </a:pPr>
            <a:r>
              <a:rPr lang="en-US" sz="1200" i="1" dirty="0">
                <a:solidFill>
                  <a:srgbClr val="5A7A8A"/>
                </a:solidFill>
                <a:latin typeface="Calibri" pitchFamily="34" charset="0"/>
                <a:ea typeface="Calibri" pitchFamily="34" charset="-122"/>
                <a:cs typeface="Calibri" pitchFamily="34" charset="-120"/>
              </a:rPr>
              <a:t>↑ Each column = one feature</a:t>
            </a:r>
            <a:endParaRPr lang="en-US" sz="1200" dirty="0"/>
          </a:p>
        </p:txBody>
      </p:sp>
      <p:sp>
        <p:nvSpPr>
          <p:cNvPr id="30" name="Text 28"/>
          <p:cNvSpPr/>
          <p:nvPr/>
        </p:nvSpPr>
        <p:spPr>
          <a:xfrm>
            <a:off x="502533" y="4022199"/>
            <a:ext cx="8595360" cy="854268"/>
          </a:xfrm>
          <a:prstGeom prst="rect">
            <a:avLst/>
          </a:prstGeom>
          <a:noFill/>
          <a:ln/>
        </p:spPr>
        <p:txBody>
          <a:bodyPr wrap="square" rtlCol="0" anchor="ctr"/>
          <a:lstStyle/>
          <a:p>
            <a:pPr marL="0" indent="0">
              <a:buNone/>
            </a:pPr>
            <a:r>
              <a:rPr lang="en-US" sz="1400" b="1">
                <a:solidFill>
                  <a:srgbClr val="1A2E3A"/>
                </a:solidFill>
                <a:latin typeface="Calibri" pitchFamily="34" charset="0"/>
                <a:ea typeface="Calibri" pitchFamily="34" charset="-122"/>
                <a:cs typeface="Calibri" pitchFamily="34" charset="-120"/>
              </a:rPr>
              <a:t>Features (X):</a:t>
            </a:r>
            <a:r>
              <a:rPr lang="en-US" sz="1400">
                <a:solidFill>
                  <a:srgbClr val="1A2E3A"/>
                </a:solidFill>
                <a:latin typeface="Calibri" pitchFamily="34" charset="0"/>
                <a:ea typeface="Calibri" pitchFamily="34" charset="-122"/>
                <a:cs typeface="Calibri" pitchFamily="34" charset="-120"/>
              </a:rPr>
              <a:t> the input measurements – what we give the model
</a:t>
            </a:r>
            <a:r>
              <a:rPr lang="en-US" sz="1400" b="1">
                <a:solidFill>
                  <a:srgbClr val="1A2E3A"/>
                </a:solidFill>
                <a:latin typeface="Calibri" pitchFamily="34" charset="0"/>
                <a:ea typeface="Calibri" pitchFamily="34" charset="-122"/>
                <a:cs typeface="Calibri" pitchFamily="34" charset="-120"/>
              </a:rPr>
              <a:t>Target (y):</a:t>
            </a:r>
            <a:r>
              <a:rPr lang="en-US" sz="1400">
                <a:solidFill>
                  <a:srgbClr val="1A2E3A"/>
                </a:solidFill>
                <a:latin typeface="Calibri" pitchFamily="34" charset="0"/>
                <a:ea typeface="Calibri" pitchFamily="34" charset="-122"/>
                <a:cs typeface="Calibri" pitchFamily="34" charset="-120"/>
              </a:rPr>
              <a:t> what we want to predict – Benign or Malignant</a:t>
            </a:r>
          </a:p>
          <a:p>
            <a:pPr marL="0" indent="0">
              <a:buNone/>
            </a:pPr>
            <a:r>
              <a:rPr lang="en-US" sz="1400">
                <a:solidFill>
                  <a:srgbClr val="1A2E3A"/>
                </a:solidFill>
                <a:latin typeface="Calibri" pitchFamily="34" charset="0"/>
                <a:ea typeface="Calibri" pitchFamily="34" charset="-122"/>
                <a:cs typeface="Calibri" pitchFamily="34" charset="-120"/>
              </a:rPr>
              <a:t>
The model learns the relationship between X and y from labelled examples</a:t>
            </a:r>
            <a:endParaRPr lang="en-US" sz="1400"/>
          </a:p>
        </p:txBody>
      </p:sp>
      <p:sp>
        <p:nvSpPr>
          <p:cNvPr id="31" name="Shape 14">
            <a:extLst>
              <a:ext uri="{FF2B5EF4-FFF2-40B4-BE49-F238E27FC236}">
                <a16:creationId xmlns:a16="http://schemas.microsoft.com/office/drawing/2014/main" id="{E2155D16-FEE9-2A90-A419-AF3B5DA9D722}"/>
              </a:ext>
            </a:extLst>
          </p:cNvPr>
          <p:cNvSpPr/>
          <p:nvPr/>
        </p:nvSpPr>
        <p:spPr>
          <a:xfrm>
            <a:off x="502533" y="2915310"/>
            <a:ext cx="5577840" cy="457200"/>
          </a:xfrm>
          <a:prstGeom prst="rect">
            <a:avLst/>
          </a:prstGeom>
          <a:solidFill>
            <a:srgbClr val="EAF4F2"/>
          </a:solidFill>
          <a:ln w="12700">
            <a:solidFill>
              <a:srgbClr val="D0E0DC"/>
            </a:solidFill>
            <a:prstDash val="solid"/>
          </a:ln>
        </p:spPr>
        <p:txBody>
          <a:bodyPr/>
          <a:lstStyle/>
          <a:p>
            <a:endParaRPr lang="en-GB"/>
          </a:p>
        </p:txBody>
      </p:sp>
      <p:sp>
        <p:nvSpPr>
          <p:cNvPr id="32" name="Text 24">
            <a:extLst>
              <a:ext uri="{FF2B5EF4-FFF2-40B4-BE49-F238E27FC236}">
                <a16:creationId xmlns:a16="http://schemas.microsoft.com/office/drawing/2014/main" id="{1171A752-BD5F-7C01-AA1C-44E56DB566D1}"/>
              </a:ext>
            </a:extLst>
          </p:cNvPr>
          <p:cNvSpPr/>
          <p:nvPr/>
        </p:nvSpPr>
        <p:spPr>
          <a:xfrm rot="5400000">
            <a:off x="556971" y="2978503"/>
            <a:ext cx="1051560" cy="383196"/>
          </a:xfrm>
          <a:prstGeom prst="rect">
            <a:avLst/>
          </a:prstGeom>
          <a:noFill/>
          <a:ln/>
        </p:spPr>
        <p:txBody>
          <a:bodyPr wrap="square" rtlCol="0" anchor="ctr"/>
          <a:lstStyle/>
          <a:p>
            <a:pPr marL="0" indent="0" algn="ctr">
              <a:buNone/>
            </a:pPr>
            <a:r>
              <a:rPr lang="en-US" sz="1100">
                <a:solidFill>
                  <a:srgbClr val="1A2E3A"/>
                </a:solidFill>
                <a:latin typeface="Calibri" pitchFamily="34" charset="0"/>
                <a:ea typeface="Calibri" pitchFamily="34" charset="-122"/>
                <a:cs typeface="Calibri" pitchFamily="34" charset="-120"/>
              </a:rPr>
              <a:t>…</a:t>
            </a:r>
            <a:endParaRPr lang="en-US" sz="1100"/>
          </a:p>
        </p:txBody>
      </p:sp>
      <p:sp>
        <p:nvSpPr>
          <p:cNvPr id="33" name="Text 24">
            <a:extLst>
              <a:ext uri="{FF2B5EF4-FFF2-40B4-BE49-F238E27FC236}">
                <a16:creationId xmlns:a16="http://schemas.microsoft.com/office/drawing/2014/main" id="{8CC68518-5C3F-295E-6DA9-CA7F5BE3227F}"/>
              </a:ext>
            </a:extLst>
          </p:cNvPr>
          <p:cNvSpPr/>
          <p:nvPr/>
        </p:nvSpPr>
        <p:spPr>
          <a:xfrm rot="5400000">
            <a:off x="2765673" y="2952673"/>
            <a:ext cx="1051560" cy="383196"/>
          </a:xfrm>
          <a:prstGeom prst="rect">
            <a:avLst/>
          </a:prstGeom>
          <a:noFill/>
          <a:ln/>
        </p:spPr>
        <p:txBody>
          <a:bodyPr wrap="square" rtlCol="0" anchor="ctr"/>
          <a:lstStyle/>
          <a:p>
            <a:pPr marL="0" indent="0" algn="ctr">
              <a:buNone/>
            </a:pPr>
            <a:r>
              <a:rPr lang="en-US" sz="1100">
                <a:solidFill>
                  <a:srgbClr val="1A2E3A"/>
                </a:solidFill>
                <a:latin typeface="Calibri" pitchFamily="34" charset="0"/>
                <a:ea typeface="Calibri" pitchFamily="34" charset="-122"/>
                <a:cs typeface="Calibri" pitchFamily="34" charset="-120"/>
              </a:rPr>
              <a:t>…</a:t>
            </a:r>
            <a:endParaRPr lang="en-US" sz="1100"/>
          </a:p>
        </p:txBody>
      </p:sp>
      <p:sp>
        <p:nvSpPr>
          <p:cNvPr id="34" name="Text 24">
            <a:extLst>
              <a:ext uri="{FF2B5EF4-FFF2-40B4-BE49-F238E27FC236}">
                <a16:creationId xmlns:a16="http://schemas.microsoft.com/office/drawing/2014/main" id="{25D05D3E-BFB9-5B5B-1DC0-8CA6B8192C18}"/>
              </a:ext>
            </a:extLst>
          </p:cNvPr>
          <p:cNvSpPr/>
          <p:nvPr/>
        </p:nvSpPr>
        <p:spPr>
          <a:xfrm rot="5400000">
            <a:off x="4955906" y="2952673"/>
            <a:ext cx="1051560" cy="383196"/>
          </a:xfrm>
          <a:prstGeom prst="rect">
            <a:avLst/>
          </a:prstGeom>
          <a:noFill/>
          <a:ln/>
        </p:spPr>
        <p:txBody>
          <a:bodyPr wrap="square" rtlCol="0" anchor="ctr"/>
          <a:lstStyle/>
          <a:p>
            <a:pPr marL="0" indent="0" algn="ctr">
              <a:buNone/>
            </a:pPr>
            <a:r>
              <a:rPr lang="en-US" sz="1100">
                <a:solidFill>
                  <a:srgbClr val="1A2E3A"/>
                </a:solidFill>
                <a:latin typeface="Calibri" pitchFamily="34" charset="0"/>
                <a:ea typeface="Calibri" pitchFamily="34" charset="-122"/>
                <a:cs typeface="Calibri" pitchFamily="34" charset="-120"/>
              </a:rPr>
              <a:t>…</a:t>
            </a:r>
            <a:endParaRPr lang="en-US" sz="1100"/>
          </a:p>
        </p:txBody>
      </p:sp>
      <p:sp>
        <p:nvSpPr>
          <p:cNvPr id="35" name="Text 24">
            <a:extLst>
              <a:ext uri="{FF2B5EF4-FFF2-40B4-BE49-F238E27FC236}">
                <a16:creationId xmlns:a16="http://schemas.microsoft.com/office/drawing/2014/main" id="{9386FBF0-D48D-1ACB-F01F-57D6EAB30285}"/>
              </a:ext>
            </a:extLst>
          </p:cNvPr>
          <p:cNvSpPr/>
          <p:nvPr/>
        </p:nvSpPr>
        <p:spPr>
          <a:xfrm rot="5400000">
            <a:off x="1670266" y="2952673"/>
            <a:ext cx="1051560" cy="383196"/>
          </a:xfrm>
          <a:prstGeom prst="rect">
            <a:avLst/>
          </a:prstGeom>
          <a:noFill/>
          <a:ln/>
        </p:spPr>
        <p:txBody>
          <a:bodyPr wrap="square" rtlCol="0" anchor="ctr"/>
          <a:lstStyle/>
          <a:p>
            <a:pPr marL="0" indent="0" algn="ctr">
              <a:buNone/>
            </a:pPr>
            <a:r>
              <a:rPr lang="en-US" sz="1100">
                <a:solidFill>
                  <a:srgbClr val="1A2E3A"/>
                </a:solidFill>
                <a:latin typeface="Calibri" pitchFamily="34" charset="0"/>
                <a:ea typeface="Calibri" pitchFamily="34" charset="-122"/>
                <a:cs typeface="Calibri" pitchFamily="34" charset="-120"/>
              </a:rPr>
              <a:t>…</a:t>
            </a:r>
            <a:endParaRPr lang="en-US" sz="11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9">
    <p:bg>
      <p:bgPr>
        <a:solidFill>
          <a:srgbClr val="F7F4EF"/>
        </a:solidFill>
        <a:effectLst/>
      </p:bgPr>
    </p:bg>
    <p:spTree>
      <p:nvGrpSpPr>
        <p:cNvPr id="1" name=""/>
        <p:cNvGrpSpPr/>
        <p:nvPr/>
      </p:nvGrpSpPr>
      <p:grpSpPr>
        <a:xfrm>
          <a:off x="0" y="0"/>
          <a:ext cx="0" cy="0"/>
          <a:chOff x="0" y="0"/>
          <a:chExt cx="0" cy="0"/>
        </a:xfrm>
      </p:grpSpPr>
      <p:sp>
        <p:nvSpPr>
          <p:cNvPr id="2" name="Shape 0"/>
          <p:cNvSpPr/>
          <p:nvPr/>
        </p:nvSpPr>
        <p:spPr>
          <a:xfrm>
            <a:off x="0" y="0"/>
            <a:ext cx="9144000" cy="594360"/>
          </a:xfrm>
          <a:prstGeom prst="rect">
            <a:avLst/>
          </a:prstGeom>
          <a:solidFill>
            <a:srgbClr val="0A7373"/>
          </a:solidFill>
          <a:ln w="12700">
            <a:solidFill>
              <a:srgbClr val="0A7373"/>
            </a:solidFill>
            <a:prstDash val="solid"/>
          </a:ln>
        </p:spPr>
        <p:txBody>
          <a:bodyPr/>
          <a:lstStyle/>
          <a:p>
            <a:endParaRPr lang="en-GB"/>
          </a:p>
        </p:txBody>
      </p:sp>
      <p:sp>
        <p:nvSpPr>
          <p:cNvPr id="3" name="Text 1"/>
          <p:cNvSpPr/>
          <p:nvPr/>
        </p:nvSpPr>
        <p:spPr>
          <a:xfrm>
            <a:off x="320040" y="0"/>
            <a:ext cx="8503920" cy="594360"/>
          </a:xfrm>
          <a:prstGeom prst="rect">
            <a:avLst/>
          </a:prstGeom>
          <a:noFill/>
          <a:ln/>
        </p:spPr>
        <p:txBody>
          <a:bodyPr wrap="square" lIns="0" tIns="0" rIns="0" bIns="0" rtlCol="0" anchor="ctr"/>
          <a:lstStyle/>
          <a:p>
            <a:pPr marL="0" indent="0">
              <a:buNone/>
            </a:pPr>
            <a:r>
              <a:rPr lang="en-US" sz="2100" b="1">
                <a:solidFill>
                  <a:srgbClr val="FFFFFF"/>
                </a:solidFill>
                <a:latin typeface="Calibri" pitchFamily="34" charset="0"/>
                <a:ea typeface="Calibri" pitchFamily="34" charset="-122"/>
                <a:cs typeface="Calibri" pitchFamily="34" charset="-120"/>
              </a:rPr>
              <a:t>Hands-on – Open the Notebook</a:t>
            </a:r>
            <a:endParaRPr lang="en-US" sz="2100"/>
          </a:p>
        </p:txBody>
      </p:sp>
      <p:sp>
        <p:nvSpPr>
          <p:cNvPr id="4" name="Text 2"/>
          <p:cNvSpPr/>
          <p:nvPr/>
        </p:nvSpPr>
        <p:spPr>
          <a:xfrm>
            <a:off x="320040" y="749808"/>
            <a:ext cx="8503920" cy="402336"/>
          </a:xfrm>
          <a:prstGeom prst="rect">
            <a:avLst/>
          </a:prstGeom>
          <a:noFill/>
          <a:ln/>
        </p:spPr>
        <p:txBody>
          <a:bodyPr wrap="square" rtlCol="0" anchor="ctr"/>
          <a:lstStyle/>
          <a:p>
            <a:pPr marL="0" indent="0">
              <a:buNone/>
            </a:pPr>
            <a:r>
              <a:rPr lang="en-US" sz="1500" i="1">
                <a:solidFill>
                  <a:srgbClr val="1A2E3A"/>
                </a:solidFill>
                <a:latin typeface="Calibri" pitchFamily="34" charset="0"/>
                <a:ea typeface="Calibri" pitchFamily="34" charset="-122"/>
                <a:cs typeface="Calibri" pitchFamily="34" charset="-120"/>
              </a:rPr>
              <a:t>Let's open the notebook and start exploring the breast cancer dataset together.</a:t>
            </a:r>
            <a:endParaRPr lang="en-US" sz="1500"/>
          </a:p>
        </p:txBody>
      </p:sp>
      <p:sp>
        <p:nvSpPr>
          <p:cNvPr id="5" name="Shape 3"/>
          <p:cNvSpPr/>
          <p:nvPr/>
        </p:nvSpPr>
        <p:spPr>
          <a:xfrm>
            <a:off x="320040" y="1353312"/>
            <a:ext cx="384048" cy="384048"/>
          </a:xfrm>
          <a:prstGeom prst="ellipse">
            <a:avLst/>
          </a:prstGeom>
          <a:solidFill>
            <a:srgbClr val="2EC4B6"/>
          </a:solidFill>
          <a:ln w="12700">
            <a:solidFill>
              <a:srgbClr val="2EC4B6"/>
            </a:solidFill>
            <a:prstDash val="solid"/>
          </a:ln>
        </p:spPr>
        <p:txBody>
          <a:bodyPr/>
          <a:lstStyle/>
          <a:p>
            <a:endParaRPr lang="en-GB"/>
          </a:p>
        </p:txBody>
      </p:sp>
      <p:sp>
        <p:nvSpPr>
          <p:cNvPr id="6" name="Text 4"/>
          <p:cNvSpPr/>
          <p:nvPr/>
        </p:nvSpPr>
        <p:spPr>
          <a:xfrm>
            <a:off x="320040" y="1353312"/>
            <a:ext cx="384048" cy="384048"/>
          </a:xfrm>
          <a:prstGeom prst="rect">
            <a:avLst/>
          </a:prstGeom>
          <a:noFill/>
          <a:ln/>
        </p:spPr>
        <p:txBody>
          <a:bodyPr wrap="square" rtlCol="0" anchor="ctr"/>
          <a:lstStyle/>
          <a:p>
            <a:pPr marL="0" indent="0" algn="ctr">
              <a:buNone/>
            </a:pPr>
            <a:r>
              <a:rPr lang="en-US" sz="1300" b="1">
                <a:solidFill>
                  <a:srgbClr val="0D3349"/>
                </a:solidFill>
                <a:latin typeface="Calibri" pitchFamily="34" charset="0"/>
                <a:ea typeface="Calibri" pitchFamily="34" charset="-122"/>
                <a:cs typeface="Calibri" pitchFamily="34" charset="-120"/>
              </a:rPr>
              <a:t>1</a:t>
            </a:r>
            <a:endParaRPr lang="en-US" sz="1300"/>
          </a:p>
        </p:txBody>
      </p:sp>
      <p:sp>
        <p:nvSpPr>
          <p:cNvPr id="7" name="Text 5"/>
          <p:cNvSpPr/>
          <p:nvPr/>
        </p:nvSpPr>
        <p:spPr>
          <a:xfrm>
            <a:off x="868680" y="1380744"/>
            <a:ext cx="7955280" cy="402336"/>
          </a:xfrm>
          <a:prstGeom prst="rect">
            <a:avLst/>
          </a:prstGeom>
          <a:noFill/>
          <a:ln/>
        </p:spPr>
        <p:txBody>
          <a:bodyPr wrap="square" rtlCol="0" anchor="ctr"/>
          <a:lstStyle/>
          <a:p>
            <a:pPr marL="0" indent="0">
              <a:buNone/>
            </a:pPr>
            <a:r>
              <a:rPr lang="en-US" sz="1400">
                <a:solidFill>
                  <a:srgbClr val="1A2E3A"/>
                </a:solidFill>
                <a:latin typeface="Calibri" pitchFamily="34" charset="0"/>
                <a:ea typeface="Calibri" pitchFamily="34" charset="-122"/>
                <a:cs typeface="Calibri" pitchFamily="34" charset="-120"/>
              </a:rPr>
              <a:t>Open the shared Google Colab link – runs in your browser, no installation needed</a:t>
            </a:r>
            <a:endParaRPr lang="en-US" sz="1400"/>
          </a:p>
        </p:txBody>
      </p:sp>
      <p:sp>
        <p:nvSpPr>
          <p:cNvPr id="8" name="Shape 6"/>
          <p:cNvSpPr/>
          <p:nvPr/>
        </p:nvSpPr>
        <p:spPr>
          <a:xfrm>
            <a:off x="320040" y="2176272"/>
            <a:ext cx="384048" cy="384048"/>
          </a:xfrm>
          <a:prstGeom prst="ellipse">
            <a:avLst/>
          </a:prstGeom>
          <a:solidFill>
            <a:srgbClr val="2EC4B6"/>
          </a:solidFill>
          <a:ln w="12700">
            <a:solidFill>
              <a:srgbClr val="2EC4B6"/>
            </a:solidFill>
            <a:prstDash val="solid"/>
          </a:ln>
        </p:spPr>
        <p:txBody>
          <a:bodyPr/>
          <a:lstStyle/>
          <a:p>
            <a:endParaRPr lang="en-GB"/>
          </a:p>
        </p:txBody>
      </p:sp>
      <p:sp>
        <p:nvSpPr>
          <p:cNvPr id="9" name="Text 7"/>
          <p:cNvSpPr/>
          <p:nvPr/>
        </p:nvSpPr>
        <p:spPr>
          <a:xfrm>
            <a:off x="320040" y="2176272"/>
            <a:ext cx="384048" cy="384048"/>
          </a:xfrm>
          <a:prstGeom prst="rect">
            <a:avLst/>
          </a:prstGeom>
          <a:noFill/>
          <a:ln/>
        </p:spPr>
        <p:txBody>
          <a:bodyPr wrap="square" rtlCol="0" anchor="ctr"/>
          <a:lstStyle/>
          <a:p>
            <a:pPr marL="0" indent="0" algn="ctr">
              <a:buNone/>
            </a:pPr>
            <a:r>
              <a:rPr lang="en-US" sz="1300" b="1">
                <a:solidFill>
                  <a:srgbClr val="0D3349"/>
                </a:solidFill>
                <a:latin typeface="Calibri" pitchFamily="34" charset="0"/>
                <a:ea typeface="Calibri" pitchFamily="34" charset="-122"/>
                <a:cs typeface="Calibri" pitchFamily="34" charset="-120"/>
              </a:rPr>
              <a:t>2</a:t>
            </a:r>
            <a:endParaRPr lang="en-US" sz="1300"/>
          </a:p>
        </p:txBody>
      </p:sp>
      <p:sp>
        <p:nvSpPr>
          <p:cNvPr id="10" name="Text 8"/>
          <p:cNvSpPr/>
          <p:nvPr/>
        </p:nvSpPr>
        <p:spPr>
          <a:xfrm>
            <a:off x="868680" y="2203704"/>
            <a:ext cx="7955280" cy="402336"/>
          </a:xfrm>
          <a:prstGeom prst="rect">
            <a:avLst/>
          </a:prstGeom>
          <a:noFill/>
          <a:ln/>
        </p:spPr>
        <p:txBody>
          <a:bodyPr wrap="square" rtlCol="0" anchor="ctr"/>
          <a:lstStyle/>
          <a:p>
            <a:pPr marL="0" indent="0">
              <a:buNone/>
            </a:pPr>
            <a:r>
              <a:rPr lang="en-US" sz="1400">
                <a:solidFill>
                  <a:srgbClr val="1A2E3A"/>
                </a:solidFill>
                <a:latin typeface="Calibri" pitchFamily="34" charset="0"/>
                <a:ea typeface="Calibri" pitchFamily="34" charset="-122"/>
                <a:cs typeface="Calibri" pitchFamily="34" charset="-120"/>
              </a:rPr>
              <a:t>Run each cell with Shift + Enter. Read the printed output before moving on.</a:t>
            </a:r>
            <a:endParaRPr lang="en-US" sz="1400"/>
          </a:p>
        </p:txBody>
      </p:sp>
      <p:sp>
        <p:nvSpPr>
          <p:cNvPr id="11" name="Shape 9"/>
          <p:cNvSpPr/>
          <p:nvPr/>
        </p:nvSpPr>
        <p:spPr>
          <a:xfrm>
            <a:off x="320040" y="2999232"/>
            <a:ext cx="384048" cy="384048"/>
          </a:xfrm>
          <a:prstGeom prst="ellipse">
            <a:avLst/>
          </a:prstGeom>
          <a:solidFill>
            <a:srgbClr val="2EC4B6"/>
          </a:solidFill>
          <a:ln w="12700">
            <a:solidFill>
              <a:srgbClr val="2EC4B6"/>
            </a:solidFill>
            <a:prstDash val="solid"/>
          </a:ln>
        </p:spPr>
        <p:txBody>
          <a:bodyPr/>
          <a:lstStyle/>
          <a:p>
            <a:endParaRPr lang="en-GB"/>
          </a:p>
        </p:txBody>
      </p:sp>
      <p:sp>
        <p:nvSpPr>
          <p:cNvPr id="12" name="Text 10"/>
          <p:cNvSpPr/>
          <p:nvPr/>
        </p:nvSpPr>
        <p:spPr>
          <a:xfrm>
            <a:off x="320040" y="2999232"/>
            <a:ext cx="384048" cy="384048"/>
          </a:xfrm>
          <a:prstGeom prst="rect">
            <a:avLst/>
          </a:prstGeom>
          <a:noFill/>
          <a:ln/>
        </p:spPr>
        <p:txBody>
          <a:bodyPr wrap="square" rtlCol="0" anchor="ctr"/>
          <a:lstStyle/>
          <a:p>
            <a:pPr marL="0" indent="0" algn="ctr">
              <a:buNone/>
            </a:pPr>
            <a:r>
              <a:rPr lang="en-US" sz="1300" b="1">
                <a:solidFill>
                  <a:srgbClr val="0D3349"/>
                </a:solidFill>
                <a:latin typeface="Calibri" pitchFamily="34" charset="0"/>
                <a:ea typeface="Calibri" pitchFamily="34" charset="-122"/>
                <a:cs typeface="Calibri" pitchFamily="34" charset="-120"/>
              </a:rPr>
              <a:t>3</a:t>
            </a:r>
            <a:endParaRPr lang="en-US" sz="1300"/>
          </a:p>
        </p:txBody>
      </p:sp>
      <p:sp>
        <p:nvSpPr>
          <p:cNvPr id="13" name="Text 11"/>
          <p:cNvSpPr/>
          <p:nvPr/>
        </p:nvSpPr>
        <p:spPr>
          <a:xfrm>
            <a:off x="868680" y="3026664"/>
            <a:ext cx="7955280" cy="402336"/>
          </a:xfrm>
          <a:prstGeom prst="rect">
            <a:avLst/>
          </a:prstGeom>
          <a:noFill/>
          <a:ln/>
        </p:spPr>
        <p:txBody>
          <a:bodyPr wrap="square" rtlCol="0" anchor="ctr"/>
          <a:lstStyle/>
          <a:p>
            <a:pPr marL="0" indent="0">
              <a:buNone/>
            </a:pPr>
            <a:r>
              <a:rPr lang="en-US" sz="1400">
                <a:solidFill>
                  <a:srgbClr val="1A2E3A"/>
                </a:solidFill>
                <a:latin typeface="Calibri" pitchFamily="34" charset="0"/>
                <a:ea typeface="Calibri" pitchFamily="34" charset="-122"/>
                <a:cs typeface="Calibri" pitchFamily="34" charset="-120"/>
              </a:rPr>
              <a:t>Every code cell has comments explaining what each line does in plain English.</a:t>
            </a:r>
            <a:endParaRPr lang="en-US" sz="1400"/>
          </a:p>
        </p:txBody>
      </p:sp>
      <p:sp>
        <p:nvSpPr>
          <p:cNvPr id="14" name="Shape 12"/>
          <p:cNvSpPr/>
          <p:nvPr/>
        </p:nvSpPr>
        <p:spPr>
          <a:xfrm>
            <a:off x="320040" y="3822192"/>
            <a:ext cx="384048" cy="384048"/>
          </a:xfrm>
          <a:prstGeom prst="ellipse">
            <a:avLst/>
          </a:prstGeom>
          <a:solidFill>
            <a:srgbClr val="2EC4B6"/>
          </a:solidFill>
          <a:ln w="12700">
            <a:solidFill>
              <a:srgbClr val="2EC4B6"/>
            </a:solidFill>
            <a:prstDash val="solid"/>
          </a:ln>
        </p:spPr>
        <p:txBody>
          <a:bodyPr/>
          <a:lstStyle/>
          <a:p>
            <a:endParaRPr lang="en-GB"/>
          </a:p>
        </p:txBody>
      </p:sp>
      <p:sp>
        <p:nvSpPr>
          <p:cNvPr id="15" name="Text 13"/>
          <p:cNvSpPr/>
          <p:nvPr/>
        </p:nvSpPr>
        <p:spPr>
          <a:xfrm>
            <a:off x="320040" y="3822192"/>
            <a:ext cx="384048" cy="384048"/>
          </a:xfrm>
          <a:prstGeom prst="rect">
            <a:avLst/>
          </a:prstGeom>
          <a:noFill/>
          <a:ln/>
        </p:spPr>
        <p:txBody>
          <a:bodyPr wrap="square" rtlCol="0" anchor="ctr"/>
          <a:lstStyle/>
          <a:p>
            <a:pPr marL="0" indent="0" algn="ctr">
              <a:buNone/>
            </a:pPr>
            <a:r>
              <a:rPr lang="en-US" sz="1300" b="1">
                <a:solidFill>
                  <a:srgbClr val="0D3349"/>
                </a:solidFill>
                <a:latin typeface="Calibri" pitchFamily="34" charset="0"/>
                <a:ea typeface="Calibri" pitchFamily="34" charset="-122"/>
                <a:cs typeface="Calibri" pitchFamily="34" charset="-120"/>
              </a:rPr>
              <a:t>4</a:t>
            </a:r>
            <a:endParaRPr lang="en-US" sz="1300"/>
          </a:p>
        </p:txBody>
      </p:sp>
      <p:sp>
        <p:nvSpPr>
          <p:cNvPr id="16" name="Text 14"/>
          <p:cNvSpPr/>
          <p:nvPr/>
        </p:nvSpPr>
        <p:spPr>
          <a:xfrm>
            <a:off x="868680" y="3849624"/>
            <a:ext cx="7955280" cy="402336"/>
          </a:xfrm>
          <a:prstGeom prst="rect">
            <a:avLst/>
          </a:prstGeom>
          <a:noFill/>
          <a:ln/>
        </p:spPr>
        <p:txBody>
          <a:bodyPr wrap="square" rtlCol="0" anchor="ctr"/>
          <a:lstStyle/>
          <a:p>
            <a:pPr marL="0" indent="0">
              <a:buNone/>
            </a:pPr>
            <a:r>
              <a:rPr lang="en-US" sz="1400">
                <a:solidFill>
                  <a:srgbClr val="1A2E3A"/>
                </a:solidFill>
                <a:latin typeface="Calibri" pitchFamily="34" charset="0"/>
                <a:ea typeface="Calibri" pitchFamily="34" charset="-122"/>
                <a:cs typeface="Calibri" pitchFamily="34" charset="-120"/>
              </a:rPr>
              <a:t>We will walk through each section together — follow along in the notebook.</a:t>
            </a:r>
            <a:endParaRPr lang="en-US" sz="1400"/>
          </a:p>
        </p:txBody>
      </p:sp>
      <p:sp>
        <p:nvSpPr>
          <p:cNvPr id="17" name="Shape 15"/>
          <p:cNvSpPr/>
          <p:nvPr/>
        </p:nvSpPr>
        <p:spPr>
          <a:xfrm>
            <a:off x="320040" y="4663440"/>
            <a:ext cx="8503920" cy="320040"/>
          </a:xfrm>
          <a:prstGeom prst="rect">
            <a:avLst/>
          </a:prstGeom>
          <a:solidFill>
            <a:srgbClr val="0D3349"/>
          </a:solidFill>
          <a:ln w="12700">
            <a:solidFill>
              <a:srgbClr val="0D3349"/>
            </a:solidFill>
            <a:prstDash val="solid"/>
          </a:ln>
        </p:spPr>
        <p:txBody>
          <a:bodyPr/>
          <a:lstStyle/>
          <a:p>
            <a:endParaRPr lang="en-GB"/>
          </a:p>
        </p:txBody>
      </p:sp>
      <p:sp>
        <p:nvSpPr>
          <p:cNvPr id="18" name="Text 16"/>
          <p:cNvSpPr/>
          <p:nvPr/>
        </p:nvSpPr>
        <p:spPr>
          <a:xfrm>
            <a:off x="320040" y="4663440"/>
            <a:ext cx="8503920" cy="320040"/>
          </a:xfrm>
          <a:prstGeom prst="rect">
            <a:avLst/>
          </a:prstGeom>
          <a:noFill/>
          <a:ln/>
        </p:spPr>
        <p:txBody>
          <a:bodyPr wrap="square" rtlCol="0" anchor="ctr"/>
          <a:lstStyle/>
          <a:p>
            <a:pPr marL="0" indent="0" algn="ctr">
              <a:buNone/>
            </a:pPr>
            <a:r>
              <a:rPr lang="en-US" sz="1200" i="1">
                <a:solidFill>
                  <a:srgbClr val="2EC4B6"/>
                </a:solidFill>
                <a:latin typeface="Calibri" pitchFamily="34" charset="0"/>
                <a:ea typeface="Calibri" pitchFamily="34" charset="-122"/>
                <a:cs typeface="Calibri" pitchFamily="34" charset="-120"/>
              </a:rPr>
              <a:t>Ask for help if anything is unclear – there are no silly questions!</a:t>
            </a:r>
            <a:endParaRPr lang="en-US" sz="12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0">
    <p:bg>
      <p:bgPr>
        <a:solidFill>
          <a:srgbClr val="F7F4EF"/>
        </a:solidFill>
        <a:effectLst/>
      </p:bgPr>
    </p:bg>
    <p:spTree>
      <p:nvGrpSpPr>
        <p:cNvPr id="1" name=""/>
        <p:cNvGrpSpPr/>
        <p:nvPr/>
      </p:nvGrpSpPr>
      <p:grpSpPr>
        <a:xfrm>
          <a:off x="0" y="0"/>
          <a:ext cx="0" cy="0"/>
          <a:chOff x="0" y="0"/>
          <a:chExt cx="0" cy="0"/>
        </a:xfrm>
      </p:grpSpPr>
      <p:sp>
        <p:nvSpPr>
          <p:cNvPr id="2" name="Shape 0"/>
          <p:cNvSpPr/>
          <p:nvPr/>
        </p:nvSpPr>
        <p:spPr>
          <a:xfrm>
            <a:off x="0" y="0"/>
            <a:ext cx="9144000" cy="594360"/>
          </a:xfrm>
          <a:prstGeom prst="rect">
            <a:avLst/>
          </a:prstGeom>
          <a:solidFill>
            <a:srgbClr val="0A7373"/>
          </a:solidFill>
          <a:ln w="12700">
            <a:solidFill>
              <a:srgbClr val="0A7373"/>
            </a:solidFill>
            <a:prstDash val="solid"/>
          </a:ln>
        </p:spPr>
        <p:txBody>
          <a:bodyPr/>
          <a:lstStyle/>
          <a:p>
            <a:endParaRPr lang="en-GB"/>
          </a:p>
        </p:txBody>
      </p:sp>
      <p:sp>
        <p:nvSpPr>
          <p:cNvPr id="3" name="Text 1"/>
          <p:cNvSpPr/>
          <p:nvPr/>
        </p:nvSpPr>
        <p:spPr>
          <a:xfrm>
            <a:off x="320040" y="0"/>
            <a:ext cx="8503920" cy="594360"/>
          </a:xfrm>
          <a:prstGeom prst="rect">
            <a:avLst/>
          </a:prstGeom>
          <a:noFill/>
          <a:ln/>
        </p:spPr>
        <p:txBody>
          <a:bodyPr wrap="square" lIns="0" tIns="0" rIns="0" bIns="0" rtlCol="0" anchor="ctr"/>
          <a:lstStyle/>
          <a:p>
            <a:pPr marL="0" indent="0">
              <a:buNone/>
            </a:pPr>
            <a:r>
              <a:rPr lang="en-US" sz="2100" b="1">
                <a:solidFill>
                  <a:srgbClr val="FFFFFF"/>
                </a:solidFill>
                <a:latin typeface="Calibri" pitchFamily="34" charset="0"/>
                <a:ea typeface="Calibri" pitchFamily="34" charset="-122"/>
                <a:cs typeface="Calibri" pitchFamily="34" charset="-120"/>
              </a:rPr>
              <a:t>Sections 1.3–1.4 · First Look at the Data</a:t>
            </a:r>
            <a:endParaRPr lang="en-US" sz="2100"/>
          </a:p>
        </p:txBody>
      </p:sp>
      <p:sp>
        <p:nvSpPr>
          <p:cNvPr id="4" name="Text 2"/>
          <p:cNvSpPr/>
          <p:nvPr/>
        </p:nvSpPr>
        <p:spPr>
          <a:xfrm>
            <a:off x="320040" y="749808"/>
            <a:ext cx="8503920" cy="365760"/>
          </a:xfrm>
          <a:prstGeom prst="rect">
            <a:avLst/>
          </a:prstGeom>
          <a:noFill/>
          <a:ln/>
        </p:spPr>
        <p:txBody>
          <a:bodyPr wrap="square" rtlCol="0" anchor="ctr"/>
          <a:lstStyle/>
          <a:p>
            <a:pPr marL="0" indent="0">
              <a:buNone/>
            </a:pPr>
            <a:r>
              <a:rPr lang="en-US" sz="1400">
                <a:solidFill>
                  <a:srgbClr val="1A2E3A"/>
                </a:solidFill>
                <a:latin typeface="Calibri" pitchFamily="34" charset="0"/>
                <a:ea typeface="Calibri" pitchFamily="34" charset="-122"/>
                <a:cs typeface="Calibri" pitchFamily="34" charset="-120"/>
              </a:rPr>
              <a:t>Run the first few cells. Here is what you will see:</a:t>
            </a:r>
            <a:endParaRPr lang="en-US" sz="1400"/>
          </a:p>
        </p:txBody>
      </p:sp>
      <p:sp>
        <p:nvSpPr>
          <p:cNvPr id="5" name="Shape 3"/>
          <p:cNvSpPr/>
          <p:nvPr/>
        </p:nvSpPr>
        <p:spPr>
          <a:xfrm>
            <a:off x="320040" y="1188720"/>
            <a:ext cx="4069080" cy="1783080"/>
          </a:xfrm>
          <a:prstGeom prst="rect">
            <a:avLst/>
          </a:prstGeom>
          <a:solidFill>
            <a:srgbClr val="FFFFFF"/>
          </a:solidFill>
          <a:ln/>
          <a:effectLst>
            <a:outerShdw blurRad="63500" dist="25400" dir="8100000" algn="bl" rotWithShape="0">
              <a:srgbClr val="000000">
                <a:alpha val="8000"/>
              </a:srgbClr>
            </a:outerShdw>
          </a:effectLst>
        </p:spPr>
        <p:txBody>
          <a:bodyPr/>
          <a:lstStyle/>
          <a:p>
            <a:endParaRPr lang="en-GB"/>
          </a:p>
        </p:txBody>
      </p:sp>
      <p:sp>
        <p:nvSpPr>
          <p:cNvPr id="6" name="Shape 4"/>
          <p:cNvSpPr/>
          <p:nvPr/>
        </p:nvSpPr>
        <p:spPr>
          <a:xfrm>
            <a:off x="320040" y="1188720"/>
            <a:ext cx="4069080" cy="365760"/>
          </a:xfrm>
          <a:prstGeom prst="rect">
            <a:avLst/>
          </a:prstGeom>
          <a:solidFill>
            <a:srgbClr val="0A7373"/>
          </a:solidFill>
          <a:ln w="12700">
            <a:solidFill>
              <a:srgbClr val="0A7373"/>
            </a:solidFill>
            <a:prstDash val="solid"/>
          </a:ln>
        </p:spPr>
        <p:txBody>
          <a:bodyPr/>
          <a:lstStyle/>
          <a:p>
            <a:endParaRPr lang="en-GB"/>
          </a:p>
        </p:txBody>
      </p:sp>
      <p:sp>
        <p:nvSpPr>
          <p:cNvPr id="7" name="Text 5"/>
          <p:cNvSpPr/>
          <p:nvPr/>
        </p:nvSpPr>
        <p:spPr>
          <a:xfrm>
            <a:off x="411480" y="1188720"/>
            <a:ext cx="3886200" cy="365760"/>
          </a:xfrm>
          <a:prstGeom prst="rect">
            <a:avLst/>
          </a:prstGeom>
          <a:noFill/>
          <a:ln/>
        </p:spPr>
        <p:txBody>
          <a:bodyPr wrap="square" rtlCol="0" anchor="ctr"/>
          <a:lstStyle/>
          <a:p>
            <a:pPr marL="0" indent="0">
              <a:buNone/>
            </a:pPr>
            <a:r>
              <a:rPr lang="en-US" sz="1200" b="1">
                <a:solidFill>
                  <a:srgbClr val="FFFFFF"/>
                </a:solidFill>
                <a:latin typeface="Calibri" pitchFamily="34" charset="0"/>
                <a:ea typeface="Calibri" pitchFamily="34" charset="-122"/>
                <a:cs typeface="Calibri" pitchFamily="34" charset="-120"/>
              </a:rPr>
              <a:t>X.head() — first 5 rows</a:t>
            </a:r>
            <a:endParaRPr lang="en-US" sz="1200"/>
          </a:p>
        </p:txBody>
      </p:sp>
      <p:sp>
        <p:nvSpPr>
          <p:cNvPr id="8" name="Text 6"/>
          <p:cNvSpPr/>
          <p:nvPr/>
        </p:nvSpPr>
        <p:spPr>
          <a:xfrm>
            <a:off x="411480" y="1627632"/>
            <a:ext cx="3840480" cy="1234440"/>
          </a:xfrm>
          <a:prstGeom prst="rect">
            <a:avLst/>
          </a:prstGeom>
          <a:noFill/>
          <a:ln/>
        </p:spPr>
        <p:txBody>
          <a:bodyPr wrap="square" rtlCol="0" anchor="ctr"/>
          <a:lstStyle/>
          <a:p>
            <a:pPr marL="0" indent="0">
              <a:buNone/>
            </a:pPr>
            <a:r>
              <a:rPr lang="en-US" sz="1200">
                <a:solidFill>
                  <a:srgbClr val="1A2E3A"/>
                </a:solidFill>
                <a:latin typeface="Calibri" pitchFamily="34" charset="0"/>
                <a:ea typeface="Calibri" pitchFamily="34" charset="-122"/>
                <a:cs typeface="Calibri" pitchFamily="34" charset="-120"/>
              </a:rPr>
              <a:t>30 columns (features), 5 rows</a:t>
            </a:r>
            <a:endParaRPr lang="en-US" sz="1200"/>
          </a:p>
          <a:p>
            <a:pPr marL="0" indent="0">
              <a:buNone/>
            </a:pPr>
            <a:r>
              <a:rPr lang="en-US" sz="1200">
                <a:solidFill>
                  <a:srgbClr val="1A2E3A"/>
                </a:solidFill>
                <a:latin typeface="Calibri" pitchFamily="34" charset="0"/>
                <a:ea typeface="Calibri" pitchFamily="34" charset="-122"/>
                <a:cs typeface="Calibri" pitchFamily="34" charset="-120"/>
              </a:rPr>
              <a:t>Values vary wildly in scale:</a:t>
            </a:r>
            <a:endParaRPr lang="en-US" sz="1200"/>
          </a:p>
          <a:p>
            <a:pPr marL="0" indent="0">
              <a:buNone/>
            </a:pPr>
            <a:r>
              <a:rPr lang="en-US" sz="1200">
                <a:solidFill>
                  <a:srgbClr val="1A2E3A"/>
                </a:solidFill>
                <a:latin typeface="Calibri" pitchFamily="34" charset="0"/>
                <a:ea typeface="Calibri" pitchFamily="34" charset="-122"/>
                <a:cs typeface="Calibri" pitchFamily="34" charset="-120"/>
              </a:rPr>
              <a:t>area_mean ≈ 600–2500</a:t>
            </a:r>
            <a:endParaRPr lang="en-US" sz="1200"/>
          </a:p>
          <a:p>
            <a:pPr marL="0" indent="0">
              <a:buNone/>
            </a:pPr>
            <a:r>
              <a:rPr lang="en-US" sz="1200">
                <a:solidFill>
                  <a:srgbClr val="1A2E3A"/>
                </a:solidFill>
                <a:latin typeface="Calibri" pitchFamily="34" charset="0"/>
                <a:ea typeface="Calibri" pitchFamily="34" charset="-122"/>
                <a:cs typeface="Calibri" pitchFamily="34" charset="-120"/>
              </a:rPr>
              <a:t>smoothness_mean ≈ 0.05–0.16</a:t>
            </a:r>
            <a:endParaRPr lang="en-US" sz="1200"/>
          </a:p>
          <a:p>
            <a:pPr marL="0" indent="0">
              <a:buNone/>
            </a:pPr>
            <a:r>
              <a:rPr lang="en-US" sz="1200">
                <a:solidFill>
                  <a:srgbClr val="1A2E3A"/>
                </a:solidFill>
                <a:latin typeface="Calibri" pitchFamily="34" charset="0"/>
                <a:ea typeface="Calibri" pitchFamily="34" charset="-122"/>
                <a:cs typeface="Calibri" pitchFamily="34" charset="-120"/>
              </a:rPr>
              <a:t>→ standardisation needed before ML!</a:t>
            </a:r>
            <a:endParaRPr lang="en-US" sz="1200"/>
          </a:p>
        </p:txBody>
      </p:sp>
      <p:sp>
        <p:nvSpPr>
          <p:cNvPr id="9" name="Shape 7"/>
          <p:cNvSpPr/>
          <p:nvPr/>
        </p:nvSpPr>
        <p:spPr>
          <a:xfrm>
            <a:off x="4754880" y="1188719"/>
            <a:ext cx="4069080" cy="3778487"/>
          </a:xfrm>
          <a:prstGeom prst="rect">
            <a:avLst/>
          </a:prstGeom>
          <a:solidFill>
            <a:srgbClr val="FFFFFF"/>
          </a:solidFill>
          <a:ln/>
          <a:effectLst>
            <a:outerShdw blurRad="63500" dist="25400" dir="8100000" algn="bl" rotWithShape="0">
              <a:srgbClr val="000000">
                <a:alpha val="8000"/>
              </a:srgbClr>
            </a:outerShdw>
          </a:effectLst>
        </p:spPr>
        <p:txBody>
          <a:bodyPr/>
          <a:lstStyle/>
          <a:p>
            <a:endParaRPr lang="en-GB"/>
          </a:p>
        </p:txBody>
      </p:sp>
      <p:sp>
        <p:nvSpPr>
          <p:cNvPr id="10" name="Shape 8"/>
          <p:cNvSpPr/>
          <p:nvPr/>
        </p:nvSpPr>
        <p:spPr>
          <a:xfrm>
            <a:off x="4754880" y="1188720"/>
            <a:ext cx="4069080" cy="365760"/>
          </a:xfrm>
          <a:prstGeom prst="rect">
            <a:avLst/>
          </a:prstGeom>
          <a:solidFill>
            <a:srgbClr val="0A7373"/>
          </a:solidFill>
          <a:ln w="12700">
            <a:solidFill>
              <a:srgbClr val="0A7373"/>
            </a:solidFill>
            <a:prstDash val="solid"/>
          </a:ln>
        </p:spPr>
        <p:txBody>
          <a:bodyPr/>
          <a:lstStyle/>
          <a:p>
            <a:endParaRPr lang="en-GB"/>
          </a:p>
        </p:txBody>
      </p:sp>
      <p:sp>
        <p:nvSpPr>
          <p:cNvPr id="11" name="Text 9"/>
          <p:cNvSpPr/>
          <p:nvPr/>
        </p:nvSpPr>
        <p:spPr>
          <a:xfrm>
            <a:off x="4846320" y="1188720"/>
            <a:ext cx="3886200" cy="365760"/>
          </a:xfrm>
          <a:prstGeom prst="rect">
            <a:avLst/>
          </a:prstGeom>
          <a:noFill/>
          <a:ln/>
        </p:spPr>
        <p:txBody>
          <a:bodyPr wrap="square" rtlCol="0" anchor="ctr"/>
          <a:lstStyle/>
          <a:p>
            <a:pPr marL="0" indent="0">
              <a:buNone/>
            </a:pPr>
            <a:r>
              <a:rPr lang="en-US" sz="1200" b="1">
                <a:solidFill>
                  <a:srgbClr val="FFFFFF"/>
                </a:solidFill>
                <a:latin typeface="Calibri" pitchFamily="34" charset="0"/>
                <a:ea typeface="Calibri" pitchFamily="34" charset="-122"/>
                <a:cs typeface="Calibri" pitchFamily="34" charset="-120"/>
              </a:rPr>
              <a:t>Class balance — target variable</a:t>
            </a:r>
            <a:endParaRPr lang="en-US" sz="1200"/>
          </a:p>
        </p:txBody>
      </p:sp>
      <p:sp>
        <p:nvSpPr>
          <p:cNvPr id="16" name="Text 14"/>
          <p:cNvSpPr/>
          <p:nvPr/>
        </p:nvSpPr>
        <p:spPr>
          <a:xfrm>
            <a:off x="5760352" y="4464287"/>
            <a:ext cx="2221295" cy="502920"/>
          </a:xfrm>
          <a:prstGeom prst="rect">
            <a:avLst/>
          </a:prstGeom>
          <a:noFill/>
          <a:ln/>
        </p:spPr>
        <p:txBody>
          <a:bodyPr wrap="square" rtlCol="0" anchor="ctr"/>
          <a:lstStyle/>
          <a:p>
            <a:pPr marL="0" indent="0">
              <a:buNone/>
            </a:pPr>
            <a:r>
              <a:rPr lang="en-US" sz="1200" i="1">
                <a:solidFill>
                  <a:srgbClr val="5A7A8A"/>
                </a:solidFill>
                <a:latin typeface="Calibri" pitchFamily="34" charset="0"/>
                <a:ea typeface="Calibri" pitchFamily="34" charset="-122"/>
                <a:cs typeface="Calibri" pitchFamily="34" charset="-120"/>
              </a:rPr>
              <a:t>62.7% Benign, 37.3% Malignant</a:t>
            </a:r>
            <a:endParaRPr lang="en-US" sz="1200"/>
          </a:p>
          <a:p>
            <a:pPr marL="0" indent="0">
              <a:buNone/>
            </a:pPr>
            <a:r>
              <a:rPr lang="en-US" sz="1200" i="1">
                <a:solidFill>
                  <a:srgbClr val="5A7A8A"/>
                </a:solidFill>
                <a:latin typeface="Calibri" pitchFamily="34" charset="0"/>
                <a:ea typeface="Calibri" pitchFamily="34" charset="-122"/>
                <a:cs typeface="Calibri" pitchFamily="34" charset="-120"/>
              </a:rPr>
              <a:t>Slightly imbalanced — realistic!</a:t>
            </a:r>
            <a:endParaRPr lang="en-US" sz="1200"/>
          </a:p>
        </p:txBody>
      </p:sp>
      <p:sp>
        <p:nvSpPr>
          <p:cNvPr id="17" name="Shape 15"/>
          <p:cNvSpPr/>
          <p:nvPr/>
        </p:nvSpPr>
        <p:spPr>
          <a:xfrm>
            <a:off x="320040" y="3154680"/>
            <a:ext cx="4069080" cy="1783080"/>
          </a:xfrm>
          <a:prstGeom prst="rect">
            <a:avLst/>
          </a:prstGeom>
          <a:solidFill>
            <a:srgbClr val="0D3349"/>
          </a:solidFill>
          <a:ln w="12700">
            <a:solidFill>
              <a:srgbClr val="0D3349"/>
            </a:solidFill>
            <a:prstDash val="solid"/>
          </a:ln>
        </p:spPr>
        <p:txBody>
          <a:bodyPr/>
          <a:lstStyle/>
          <a:p>
            <a:endParaRPr lang="en-GB"/>
          </a:p>
        </p:txBody>
      </p:sp>
      <p:sp>
        <p:nvSpPr>
          <p:cNvPr id="18" name="Text 16"/>
          <p:cNvSpPr/>
          <p:nvPr/>
        </p:nvSpPr>
        <p:spPr>
          <a:xfrm>
            <a:off x="457200" y="3218688"/>
            <a:ext cx="2286000" cy="320040"/>
          </a:xfrm>
          <a:prstGeom prst="rect">
            <a:avLst/>
          </a:prstGeom>
          <a:noFill/>
          <a:ln/>
        </p:spPr>
        <p:txBody>
          <a:bodyPr wrap="square" rtlCol="0" anchor="ctr"/>
          <a:lstStyle/>
          <a:p>
            <a:pPr marL="0" indent="0">
              <a:buNone/>
            </a:pPr>
            <a:r>
              <a:rPr lang="en-US" sz="1200" b="1">
                <a:solidFill>
                  <a:srgbClr val="2EC4B6"/>
                </a:solidFill>
                <a:latin typeface="Calibri" pitchFamily="34" charset="0"/>
                <a:ea typeface="Calibri" pitchFamily="34" charset="-122"/>
                <a:cs typeface="Calibri" pitchFamily="34" charset="-120"/>
              </a:rPr>
              <a:t>What to notice:</a:t>
            </a:r>
            <a:endParaRPr lang="en-US" sz="1200"/>
          </a:p>
        </p:txBody>
      </p:sp>
      <p:sp>
        <p:nvSpPr>
          <p:cNvPr id="19" name="Text 17"/>
          <p:cNvSpPr/>
          <p:nvPr/>
        </p:nvSpPr>
        <p:spPr>
          <a:xfrm>
            <a:off x="457200" y="3703630"/>
            <a:ext cx="3595607" cy="914400"/>
          </a:xfrm>
          <a:prstGeom prst="rect">
            <a:avLst/>
          </a:prstGeom>
          <a:noFill/>
          <a:ln/>
        </p:spPr>
        <p:txBody>
          <a:bodyPr wrap="square" rtlCol="0" anchor="ctr"/>
          <a:lstStyle/>
          <a:p>
            <a:pPr marL="0" indent="0">
              <a:buNone/>
            </a:pPr>
            <a:r>
              <a:rPr lang="en-US" sz="1200" dirty="0">
                <a:solidFill>
                  <a:srgbClr val="F7F4EF"/>
                </a:solidFill>
                <a:latin typeface="Calibri" pitchFamily="34" charset="0"/>
                <a:ea typeface="Calibri" pitchFamily="34" charset="-122"/>
                <a:cs typeface="Calibri" pitchFamily="34" charset="-120"/>
              </a:rPr>
              <a:t>• Each row is one patient (biopsy)  </a:t>
            </a:r>
          </a:p>
          <a:p>
            <a:pPr marL="0" indent="0">
              <a:buNone/>
            </a:pPr>
            <a:r>
              <a:rPr lang="en-US" sz="1200" dirty="0">
                <a:solidFill>
                  <a:srgbClr val="F7F4EF"/>
                </a:solidFill>
                <a:latin typeface="Calibri" pitchFamily="34" charset="0"/>
                <a:ea typeface="Calibri" pitchFamily="34" charset="-122"/>
                <a:cs typeface="Calibri" pitchFamily="34" charset="-120"/>
              </a:rPr>
              <a:t>• Each column is one measurement  </a:t>
            </a:r>
          </a:p>
          <a:p>
            <a:pPr marL="0" indent="0">
              <a:buNone/>
            </a:pPr>
            <a:r>
              <a:rPr lang="en-US" sz="1200" dirty="0">
                <a:solidFill>
                  <a:srgbClr val="F7F4EF"/>
                </a:solidFill>
                <a:latin typeface="Calibri" pitchFamily="34" charset="0"/>
                <a:ea typeface="Calibri" pitchFamily="34" charset="-122"/>
                <a:cs typeface="Calibri" pitchFamily="34" charset="-120"/>
              </a:rPr>
              <a:t>• The Diagnosis column is our target</a:t>
            </a:r>
            <a:endParaRPr lang="en-US" sz="1200" dirty="0"/>
          </a:p>
          <a:p>
            <a:pPr marL="0" indent="0">
              <a:buNone/>
            </a:pPr>
            <a:r>
              <a:rPr lang="en-US" sz="1200" dirty="0">
                <a:solidFill>
                  <a:srgbClr val="F7F4EF"/>
                </a:solidFill>
                <a:latin typeface="Calibri" pitchFamily="34" charset="0"/>
                <a:ea typeface="Calibri" pitchFamily="34" charset="-122"/>
                <a:cs typeface="Calibri" pitchFamily="34" charset="-120"/>
              </a:rPr>
              <a:t>• Features have very different scales — this is why we will </a:t>
            </a:r>
            <a:r>
              <a:rPr lang="en-US" sz="1200" dirty="0" err="1">
                <a:solidFill>
                  <a:srgbClr val="F7F4EF"/>
                </a:solidFill>
                <a:latin typeface="Calibri" pitchFamily="34" charset="0"/>
                <a:ea typeface="Calibri" pitchFamily="34" charset="-122"/>
                <a:cs typeface="Calibri" pitchFamily="34" charset="-120"/>
              </a:rPr>
              <a:t>standardise</a:t>
            </a:r>
            <a:r>
              <a:rPr lang="en-US" sz="1200" dirty="0">
                <a:solidFill>
                  <a:srgbClr val="F7F4EF"/>
                </a:solidFill>
                <a:latin typeface="Calibri" pitchFamily="34" charset="0"/>
                <a:ea typeface="Calibri" pitchFamily="34" charset="-122"/>
                <a:cs typeface="Calibri" pitchFamily="34" charset="-120"/>
              </a:rPr>
              <a:t> later</a:t>
            </a:r>
            <a:endParaRPr lang="en-US" sz="1200" dirty="0"/>
          </a:p>
        </p:txBody>
      </p:sp>
      <p:pic>
        <p:nvPicPr>
          <p:cNvPr id="20" name="Picture 19">
            <a:extLst>
              <a:ext uri="{FF2B5EF4-FFF2-40B4-BE49-F238E27FC236}">
                <a16:creationId xmlns:a16="http://schemas.microsoft.com/office/drawing/2014/main" id="{6174E9D2-84D1-D888-6385-59E3EA734741}"/>
              </a:ext>
            </a:extLst>
          </p:cNvPr>
          <p:cNvPicPr>
            <a:picLocks noChangeAspect="1"/>
          </p:cNvPicPr>
          <p:nvPr/>
        </p:nvPicPr>
        <p:blipFill>
          <a:blip r:embed="rId3"/>
          <a:stretch>
            <a:fillRect/>
          </a:stretch>
        </p:blipFill>
        <p:spPr>
          <a:xfrm>
            <a:off x="5164294" y="1785248"/>
            <a:ext cx="3250251" cy="258542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1">
    <p:bg>
      <p:bgPr>
        <a:solidFill>
          <a:srgbClr val="F7F4EF"/>
        </a:solidFill>
        <a:effectLst/>
      </p:bgPr>
    </p:bg>
    <p:spTree>
      <p:nvGrpSpPr>
        <p:cNvPr id="1" name=""/>
        <p:cNvGrpSpPr/>
        <p:nvPr/>
      </p:nvGrpSpPr>
      <p:grpSpPr>
        <a:xfrm>
          <a:off x="0" y="0"/>
          <a:ext cx="0" cy="0"/>
          <a:chOff x="0" y="0"/>
          <a:chExt cx="0" cy="0"/>
        </a:xfrm>
      </p:grpSpPr>
      <p:sp>
        <p:nvSpPr>
          <p:cNvPr id="2" name="Shape 0"/>
          <p:cNvSpPr/>
          <p:nvPr/>
        </p:nvSpPr>
        <p:spPr>
          <a:xfrm>
            <a:off x="0" y="0"/>
            <a:ext cx="9144000" cy="594360"/>
          </a:xfrm>
          <a:prstGeom prst="rect">
            <a:avLst/>
          </a:prstGeom>
          <a:solidFill>
            <a:srgbClr val="0A7373"/>
          </a:solidFill>
          <a:ln w="12700">
            <a:solidFill>
              <a:srgbClr val="0A7373"/>
            </a:solidFill>
            <a:prstDash val="solid"/>
          </a:ln>
        </p:spPr>
        <p:txBody>
          <a:bodyPr/>
          <a:lstStyle/>
          <a:p>
            <a:endParaRPr lang="en-GB"/>
          </a:p>
        </p:txBody>
      </p:sp>
      <p:sp>
        <p:nvSpPr>
          <p:cNvPr id="3" name="Text 1"/>
          <p:cNvSpPr/>
          <p:nvPr/>
        </p:nvSpPr>
        <p:spPr>
          <a:xfrm>
            <a:off x="320040" y="0"/>
            <a:ext cx="8503920" cy="594360"/>
          </a:xfrm>
          <a:prstGeom prst="rect">
            <a:avLst/>
          </a:prstGeom>
          <a:noFill/>
          <a:ln/>
        </p:spPr>
        <p:txBody>
          <a:bodyPr wrap="square" lIns="0" tIns="0" rIns="0" bIns="0" rtlCol="0" anchor="ctr"/>
          <a:lstStyle/>
          <a:p>
            <a:pPr marL="0" indent="0">
              <a:buNone/>
            </a:pPr>
            <a:r>
              <a:rPr lang="en-US" sz="2100" b="1">
                <a:solidFill>
                  <a:srgbClr val="FFFFFF"/>
                </a:solidFill>
                <a:latin typeface="Calibri" pitchFamily="34" charset="0"/>
                <a:ea typeface="Calibri" pitchFamily="34" charset="-122"/>
                <a:cs typeface="Calibri" pitchFamily="34" charset="-120"/>
              </a:rPr>
              <a:t>Section 1.5 · Do Features Separate the Classes?</a:t>
            </a:r>
            <a:endParaRPr lang="en-US" sz="2100"/>
          </a:p>
        </p:txBody>
      </p:sp>
      <p:sp>
        <p:nvSpPr>
          <p:cNvPr id="4" name="Text 2"/>
          <p:cNvSpPr/>
          <p:nvPr/>
        </p:nvSpPr>
        <p:spPr>
          <a:xfrm>
            <a:off x="320040" y="749808"/>
            <a:ext cx="8503920" cy="365760"/>
          </a:xfrm>
          <a:prstGeom prst="rect">
            <a:avLst/>
          </a:prstGeom>
          <a:noFill/>
          <a:ln/>
        </p:spPr>
        <p:txBody>
          <a:bodyPr wrap="square" rtlCol="0" anchor="ctr"/>
          <a:lstStyle/>
          <a:p>
            <a:pPr marL="0" indent="0">
              <a:buNone/>
            </a:pPr>
            <a:r>
              <a:rPr lang="en-US" sz="1400">
                <a:solidFill>
                  <a:srgbClr val="1A2E3A"/>
                </a:solidFill>
                <a:latin typeface="Calibri" pitchFamily="34" charset="0"/>
                <a:ea typeface="Calibri" pitchFamily="34" charset="-122"/>
                <a:cs typeface="Calibri" pitchFamily="34" charset="-120"/>
              </a:rPr>
              <a:t>The notebook plots histogram + box plot for radius_mean split by diagnosis:</a:t>
            </a:r>
            <a:endParaRPr lang="en-US" sz="1400"/>
          </a:p>
        </p:txBody>
      </p:sp>
      <p:sp>
        <p:nvSpPr>
          <p:cNvPr id="28" name="Shape 26"/>
          <p:cNvSpPr/>
          <p:nvPr/>
        </p:nvSpPr>
        <p:spPr>
          <a:xfrm>
            <a:off x="5760720" y="1188720"/>
            <a:ext cx="3063240" cy="2971800"/>
          </a:xfrm>
          <a:prstGeom prst="rect">
            <a:avLst/>
          </a:prstGeom>
          <a:solidFill>
            <a:srgbClr val="FFFFFF"/>
          </a:solidFill>
          <a:ln/>
          <a:effectLst>
            <a:outerShdw blurRad="63500" dist="25400" dir="8100000" algn="bl" rotWithShape="0">
              <a:srgbClr val="000000">
                <a:alpha val="8000"/>
              </a:srgbClr>
            </a:outerShdw>
          </a:effectLst>
        </p:spPr>
        <p:txBody>
          <a:bodyPr/>
          <a:lstStyle/>
          <a:p>
            <a:endParaRPr lang="en-GB"/>
          </a:p>
        </p:txBody>
      </p:sp>
      <p:sp>
        <p:nvSpPr>
          <p:cNvPr id="29" name="Shape 27"/>
          <p:cNvSpPr/>
          <p:nvPr/>
        </p:nvSpPr>
        <p:spPr>
          <a:xfrm>
            <a:off x="5760720" y="1188720"/>
            <a:ext cx="3063240" cy="365760"/>
          </a:xfrm>
          <a:prstGeom prst="rect">
            <a:avLst/>
          </a:prstGeom>
          <a:solidFill>
            <a:srgbClr val="0A7373"/>
          </a:solidFill>
          <a:ln w="12700">
            <a:solidFill>
              <a:srgbClr val="0A7373"/>
            </a:solidFill>
            <a:prstDash val="solid"/>
          </a:ln>
        </p:spPr>
        <p:txBody>
          <a:bodyPr/>
          <a:lstStyle/>
          <a:p>
            <a:endParaRPr lang="en-GB"/>
          </a:p>
        </p:txBody>
      </p:sp>
      <p:sp>
        <p:nvSpPr>
          <p:cNvPr id="30" name="Text 28"/>
          <p:cNvSpPr/>
          <p:nvPr/>
        </p:nvSpPr>
        <p:spPr>
          <a:xfrm>
            <a:off x="5852160" y="1188720"/>
            <a:ext cx="2880360" cy="365760"/>
          </a:xfrm>
          <a:prstGeom prst="rect">
            <a:avLst/>
          </a:prstGeom>
          <a:noFill/>
          <a:ln/>
        </p:spPr>
        <p:txBody>
          <a:bodyPr wrap="square" rtlCol="0" anchor="ctr"/>
          <a:lstStyle/>
          <a:p>
            <a:pPr marL="0" indent="0">
              <a:buNone/>
            </a:pPr>
            <a:r>
              <a:rPr lang="en-US" sz="1200" b="1">
                <a:solidFill>
                  <a:srgbClr val="FFFFFF"/>
                </a:solidFill>
                <a:latin typeface="Calibri" pitchFamily="34" charset="0"/>
                <a:ea typeface="Calibri" pitchFamily="34" charset="-122"/>
                <a:cs typeface="Calibri" pitchFamily="34" charset="-120"/>
              </a:rPr>
              <a:t>What you will see</a:t>
            </a:r>
            <a:endParaRPr lang="en-US" sz="1200"/>
          </a:p>
        </p:txBody>
      </p:sp>
      <p:sp>
        <p:nvSpPr>
          <p:cNvPr id="31" name="Text 29"/>
          <p:cNvSpPr/>
          <p:nvPr/>
        </p:nvSpPr>
        <p:spPr>
          <a:xfrm>
            <a:off x="5852160" y="1645920"/>
            <a:ext cx="2834640" cy="2377440"/>
          </a:xfrm>
          <a:prstGeom prst="rect">
            <a:avLst/>
          </a:prstGeom>
          <a:noFill/>
          <a:ln/>
        </p:spPr>
        <p:txBody>
          <a:bodyPr wrap="square" rtlCol="0" anchor="ctr"/>
          <a:lstStyle/>
          <a:p>
            <a:pPr marL="0" indent="0">
              <a:buNone/>
            </a:pPr>
            <a:r>
              <a:rPr lang="en-US" sz="1150">
                <a:solidFill>
                  <a:srgbClr val="1A2E3A"/>
                </a:solidFill>
                <a:latin typeface="Calibri" pitchFamily="34" charset="0"/>
                <a:ea typeface="Calibri" pitchFamily="34" charset="-122"/>
                <a:cs typeface="Calibri" pitchFamily="34" charset="-120"/>
              </a:rPr>
              <a:t>Benign mean radius ≈ 12.1</a:t>
            </a:r>
            <a:endParaRPr lang="en-US" sz="1150"/>
          </a:p>
          <a:p>
            <a:pPr marL="0" indent="0">
              <a:buNone/>
            </a:pPr>
            <a:endParaRPr lang="en-US" sz="1150"/>
          </a:p>
          <a:p>
            <a:pPr marL="0" indent="0">
              <a:buNone/>
            </a:pPr>
            <a:r>
              <a:rPr lang="en-US" sz="1150">
                <a:solidFill>
                  <a:srgbClr val="1A2E3A"/>
                </a:solidFill>
                <a:latin typeface="Calibri" pitchFamily="34" charset="0"/>
                <a:ea typeface="Calibri" pitchFamily="34" charset="-122"/>
                <a:cs typeface="Calibri" pitchFamily="34" charset="-120"/>
              </a:rPr>
              <a:t>Malignant mean radius ≈ 17.5</a:t>
            </a:r>
            <a:endParaRPr lang="en-US" sz="1150"/>
          </a:p>
          <a:p>
            <a:pPr marL="0" indent="0">
              <a:buNone/>
            </a:pPr>
            <a:endParaRPr lang="en-US" sz="1150"/>
          </a:p>
          <a:p>
            <a:pPr marL="0" indent="0">
              <a:buNone/>
            </a:pPr>
            <a:r>
              <a:rPr lang="en-US" sz="1150">
                <a:solidFill>
                  <a:srgbClr val="1A2E3A"/>
                </a:solidFill>
                <a:latin typeface="Calibri" pitchFamily="34" charset="0"/>
                <a:ea typeface="Calibri" pitchFamily="34" charset="-122"/>
                <a:cs typeface="Calibri" pitchFamily="34" charset="-120"/>
              </a:rPr>
              <a:t>The two distributions clearly separate — large nuclei more often malignant</a:t>
            </a:r>
            <a:endParaRPr lang="en-US" sz="1150"/>
          </a:p>
          <a:p>
            <a:pPr marL="0" indent="0">
              <a:buNone/>
            </a:pPr>
            <a:endParaRPr lang="en-US" sz="1150"/>
          </a:p>
          <a:p>
            <a:pPr marL="0" indent="0">
              <a:buNone/>
            </a:pPr>
            <a:r>
              <a:rPr lang="en-US" sz="1150">
                <a:solidFill>
                  <a:srgbClr val="1A2E3A"/>
                </a:solidFill>
                <a:latin typeface="Calibri" pitchFamily="34" charset="0"/>
                <a:ea typeface="Calibri" pitchFamily="34" charset="-122"/>
                <a:cs typeface="Calibri" pitchFamily="34" charset="-120"/>
              </a:rPr>
              <a:t>The box plot shows the spread and outliers for each class</a:t>
            </a:r>
            <a:endParaRPr lang="en-US" sz="1150"/>
          </a:p>
        </p:txBody>
      </p:sp>
      <p:sp>
        <p:nvSpPr>
          <p:cNvPr id="32" name="Shape 30"/>
          <p:cNvSpPr/>
          <p:nvPr/>
        </p:nvSpPr>
        <p:spPr>
          <a:xfrm>
            <a:off x="320040" y="4315968"/>
            <a:ext cx="8503920" cy="548640"/>
          </a:xfrm>
          <a:prstGeom prst="rect">
            <a:avLst/>
          </a:prstGeom>
          <a:solidFill>
            <a:srgbClr val="F0F4F0"/>
          </a:solidFill>
          <a:ln w="15240">
            <a:solidFill>
              <a:srgbClr val="2EC4B6"/>
            </a:solidFill>
            <a:prstDash val="solid"/>
          </a:ln>
        </p:spPr>
        <p:txBody>
          <a:bodyPr/>
          <a:lstStyle/>
          <a:p>
            <a:endParaRPr lang="en-GB"/>
          </a:p>
        </p:txBody>
      </p:sp>
      <p:sp>
        <p:nvSpPr>
          <p:cNvPr id="33" name="Text 31"/>
          <p:cNvSpPr/>
          <p:nvPr/>
        </p:nvSpPr>
        <p:spPr>
          <a:xfrm>
            <a:off x="457200" y="4370832"/>
            <a:ext cx="8229600" cy="438912"/>
          </a:xfrm>
          <a:prstGeom prst="rect">
            <a:avLst/>
          </a:prstGeom>
          <a:noFill/>
          <a:ln/>
        </p:spPr>
        <p:txBody>
          <a:bodyPr wrap="square" rtlCol="0" anchor="ctr"/>
          <a:lstStyle/>
          <a:p>
            <a:pPr marL="0" indent="0">
              <a:buNone/>
            </a:pPr>
            <a:r>
              <a:rPr lang="en-US" sz="1200">
                <a:solidFill>
                  <a:srgbClr val="0D3349"/>
                </a:solidFill>
                <a:latin typeface="Calibri" pitchFamily="34" charset="0"/>
                <a:ea typeface="Calibri" pitchFamily="34" charset="-122"/>
                <a:cs typeface="Calibri" pitchFamily="34" charset="-120"/>
              </a:rPr>
              <a:t>A good feature is one where the two distributions look clearly different — the model can learn to use this separation to classify new patients.</a:t>
            </a:r>
            <a:endParaRPr lang="en-US" sz="1200"/>
          </a:p>
        </p:txBody>
      </p:sp>
      <p:pic>
        <p:nvPicPr>
          <p:cNvPr id="34" name="Picture 33">
            <a:extLst>
              <a:ext uri="{FF2B5EF4-FFF2-40B4-BE49-F238E27FC236}">
                <a16:creationId xmlns:a16="http://schemas.microsoft.com/office/drawing/2014/main" id="{03C05A76-4E7C-22C4-C2C3-911B7C90A467}"/>
              </a:ext>
            </a:extLst>
          </p:cNvPr>
          <p:cNvPicPr>
            <a:picLocks noChangeAspect="1"/>
          </p:cNvPicPr>
          <p:nvPr/>
        </p:nvPicPr>
        <p:blipFill>
          <a:blip r:embed="rId3"/>
          <a:srcRect t="10577" r="49751"/>
          <a:stretch>
            <a:fillRect/>
          </a:stretch>
        </p:blipFill>
        <p:spPr>
          <a:xfrm>
            <a:off x="581961" y="1459542"/>
            <a:ext cx="4501488" cy="2563818"/>
          </a:xfrm>
          <a:prstGeom prst="rect">
            <a:avLst/>
          </a:prstGeom>
        </p:spPr>
      </p:pic>
    </p:spTree>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73</TotalTime>
  <Words>4620</Words>
  <Application>Microsoft Macintosh PowerPoint</Application>
  <PresentationFormat>On-screen Show (16:9)</PresentationFormat>
  <Paragraphs>632</Paragraphs>
  <Slides>47</Slides>
  <Notes>45</Notes>
  <HiddenSlides>8</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Arial</vt:lpstr>
      <vt:lpstr>Calibri</vt:lpstr>
      <vt:lpstr>Calibri Light</vt:lpstr>
      <vt:lpstr>Cambria Math</vt:lpstr>
      <vt:lpstr>Courier New</vt:lpstr>
      <vt:lpstr>Wingdings</vt:lpstr>
      <vt:lpstr>Office 2013 - 2022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Matas Gil, Antonio</cp:lastModifiedBy>
  <cp:revision>392</cp:revision>
  <dcterms:created xsi:type="dcterms:W3CDTF">2026-02-20T14:35:08Z</dcterms:created>
  <dcterms:modified xsi:type="dcterms:W3CDTF">2026-02-24T17:32:32Z</dcterms:modified>
</cp:coreProperties>
</file>